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48" r:id="rId4"/>
  </p:sldMasterIdLst>
  <p:notesMasterIdLst>
    <p:notesMasterId r:id="rId30"/>
  </p:notesMasterIdLst>
  <p:handoutMasterIdLst>
    <p:handoutMasterId r:id="rId31"/>
  </p:handoutMasterIdLst>
  <p:sldIdLst>
    <p:sldId id="256" r:id="rId5"/>
    <p:sldId id="257" r:id="rId6"/>
    <p:sldId id="269" r:id="rId7"/>
    <p:sldId id="270" r:id="rId8"/>
    <p:sldId id="271" r:id="rId9"/>
    <p:sldId id="272" r:id="rId10"/>
    <p:sldId id="273" r:id="rId11"/>
    <p:sldId id="276" r:id="rId12"/>
    <p:sldId id="275" r:id="rId13"/>
    <p:sldId id="277" r:id="rId14"/>
    <p:sldId id="278" r:id="rId15"/>
    <p:sldId id="280" r:id="rId16"/>
    <p:sldId id="281" r:id="rId17"/>
    <p:sldId id="282" r:id="rId18"/>
    <p:sldId id="283" r:id="rId19"/>
    <p:sldId id="284" r:id="rId20"/>
    <p:sldId id="285" r:id="rId21"/>
    <p:sldId id="286" r:id="rId22"/>
    <p:sldId id="287" r:id="rId23"/>
    <p:sldId id="289" r:id="rId24"/>
    <p:sldId id="292" r:id="rId25"/>
    <p:sldId id="293" r:id="rId26"/>
    <p:sldId id="290" r:id="rId27"/>
    <p:sldId id="294" r:id="rId28"/>
    <p:sldId id="291" r:id="rId29"/>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A74D"/>
    <a:srgbClr val="FEF80C"/>
    <a:srgbClr val="FF0066"/>
    <a:srgbClr val="565C04"/>
    <a:srgbClr val="9900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autoAdjust="0"/>
  </p:normalViewPr>
  <p:slideViewPr>
    <p:cSldViewPr snapToGrid="0" showGuides="1">
      <p:cViewPr varScale="1">
        <p:scale>
          <a:sx n="116" d="100"/>
          <a:sy n="116" d="100"/>
        </p:scale>
        <p:origin x="336" y="108"/>
      </p:cViewPr>
      <p:guideLst>
        <p:guide orient="horz" pos="2160"/>
        <p:guide pos="3840"/>
      </p:guideLst>
    </p:cSldViewPr>
  </p:slideViewPr>
  <p:outlineViewPr>
    <p:cViewPr>
      <p:scale>
        <a:sx n="33" d="100"/>
        <a:sy n="33" d="100"/>
      </p:scale>
      <p:origin x="0" y="3138"/>
    </p:cViewPr>
  </p:outlineViewPr>
  <p:notesTextViewPr>
    <p:cViewPr>
      <p:scale>
        <a:sx n="1" d="1"/>
        <a:sy n="1" d="1"/>
      </p:scale>
      <p:origin x="0" y="0"/>
    </p:cViewPr>
  </p:notesTextViewPr>
  <p:notesViewPr>
    <p:cSldViewPr snapToGrid="0" showGuides="1">
      <p:cViewPr varScale="1">
        <p:scale>
          <a:sx n="90" d="100"/>
          <a:sy n="90" d="100"/>
        </p:scale>
        <p:origin x="377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EREDE\Desktop\Document%20Erick\BASE%20A%20UTILISER\CROISSANCE.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HEREDE\Desktop\Document%20Erick\BASE%20A%20UTILISER\CHOMAGE.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HEREDE\Desktop\Document%20Erick\BASE%20A%20UTILISER\ESPERANCE%20DE%20VIE.xls"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HEREDE\Desktop\Document%20Erick\BASE%20A%20UTILISER\MORTALITE.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HEREDE\Desktop\Document%20Erick\BASE%20A%20UTILISER\FREEDOM%20ECONOMIC.csv"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HEREDE\AppData\Local\Temp\CPI2017_FullDataS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baseline="0" dirty="0" smtClean="0"/>
              <a:t>RATH OF GROWTH 2000 TO 2016</a:t>
            </a:r>
            <a:endParaRPr lang="fr-FR" dirty="0"/>
          </a:p>
        </c:rich>
      </c:tx>
      <c:overlay val="0"/>
    </c:title>
    <c:autoTitleDeleted val="0"/>
    <c:plotArea>
      <c:layout/>
      <c:lineChart>
        <c:grouping val="stacked"/>
        <c:varyColors val="0"/>
        <c:ser>
          <c:idx val="0"/>
          <c:order val="0"/>
          <c:tx>
            <c:strRef>
              <c:f>STATISTIQUE!$B$6</c:f>
              <c:strCache>
                <c:ptCount val="1"/>
                <c:pt idx="0">
                  <c:v>République centrafricaine</c:v>
                </c:pt>
              </c:strCache>
            </c:strRef>
          </c:tx>
          <c:spPr>
            <a:ln>
              <a:solidFill>
                <a:srgbClr val="565C04"/>
              </a:solidFill>
            </a:ln>
          </c:spPr>
          <c:cat>
            <c:strRef>
              <c:f>STATISTIQUE!$A$7:$A$23</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STATISTIQUE!$B$7:$B$23</c:f>
              <c:numCache>
                <c:formatCode>General</c:formatCode>
                <c:ptCount val="17"/>
                <c:pt idx="0">
                  <c:v>-2.4894324402887378</c:v>
                </c:pt>
                <c:pt idx="1">
                  <c:v>-1.48943244028874</c:v>
                </c:pt>
                <c:pt idx="2">
                  <c:v>-0.489432440288738</c:v>
                </c:pt>
                <c:pt idx="3">
                  <c:v>0.51056755971123047</c:v>
                </c:pt>
                <c:pt idx="4">
                  <c:v>1.5105675597112835</c:v>
                </c:pt>
                <c:pt idx="5">
                  <c:v>2.51056755971126</c:v>
                </c:pt>
                <c:pt idx="6">
                  <c:v>3.51056755971126</c:v>
                </c:pt>
                <c:pt idx="7">
                  <c:v>4.5105675597112445</c:v>
                </c:pt>
                <c:pt idx="8">
                  <c:v>5.5105675597112445</c:v>
                </c:pt>
                <c:pt idx="9">
                  <c:v>6.5105675597112445</c:v>
                </c:pt>
                <c:pt idx="10">
                  <c:v>7.5105675597112445</c:v>
                </c:pt>
                <c:pt idx="11">
                  <c:v>8.5105675597112747</c:v>
                </c:pt>
                <c:pt idx="12">
                  <c:v>9.5105675597112747</c:v>
                </c:pt>
                <c:pt idx="13">
                  <c:v>10.510567559711324</c:v>
                </c:pt>
                <c:pt idx="14">
                  <c:v>11.510567559711324</c:v>
                </c:pt>
                <c:pt idx="15">
                  <c:v>12.510567559711324</c:v>
                </c:pt>
                <c:pt idx="16">
                  <c:v>13.510567559711324</c:v>
                </c:pt>
              </c:numCache>
            </c:numRef>
          </c:val>
          <c:smooth val="0"/>
          <c:extLst xmlns:c16r2="http://schemas.microsoft.com/office/drawing/2015/06/chart">
            <c:ext xmlns:c16="http://schemas.microsoft.com/office/drawing/2014/chart" uri="{C3380CC4-5D6E-409C-BE32-E72D297353CC}">
              <c16:uniqueId val="{00000000-7134-4B43-8F8E-61E8F994F6B0}"/>
            </c:ext>
          </c:extLst>
        </c:ser>
        <c:ser>
          <c:idx val="1"/>
          <c:order val="1"/>
          <c:tx>
            <c:strRef>
              <c:f>STATISTIQUE!$C$6</c:f>
              <c:strCache>
                <c:ptCount val="1"/>
                <c:pt idx="0">
                  <c:v>Cameroun</c:v>
                </c:pt>
              </c:strCache>
            </c:strRef>
          </c:tx>
          <c:spPr>
            <a:ln>
              <a:solidFill>
                <a:srgbClr val="002060"/>
              </a:solidFill>
            </a:ln>
          </c:spPr>
          <c:cat>
            <c:strRef>
              <c:f>STATISTIQUE!$A$7:$A$23</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STATISTIQUE!$C$7:$C$23</c:f>
              <c:numCache>
                <c:formatCode>General</c:formatCode>
                <c:ptCount val="17"/>
                <c:pt idx="0">
                  <c:v>3.5533743641612716</c:v>
                </c:pt>
                <c:pt idx="1">
                  <c:v>4.5533743641612698</c:v>
                </c:pt>
                <c:pt idx="2">
                  <c:v>5.5533743641612698</c:v>
                </c:pt>
                <c:pt idx="3">
                  <c:v>6.5533743641612698</c:v>
                </c:pt>
                <c:pt idx="4">
                  <c:v>7.5533743641612698</c:v>
                </c:pt>
                <c:pt idx="5">
                  <c:v>8.5533743641612698</c:v>
                </c:pt>
                <c:pt idx="6">
                  <c:v>9.5533743641612698</c:v>
                </c:pt>
                <c:pt idx="7">
                  <c:v>10.5533743641613</c:v>
                </c:pt>
                <c:pt idx="8">
                  <c:v>11.5533743641613</c:v>
                </c:pt>
                <c:pt idx="9">
                  <c:v>12.5533743641613</c:v>
                </c:pt>
                <c:pt idx="10">
                  <c:v>13.5533743641613</c:v>
                </c:pt>
                <c:pt idx="11">
                  <c:v>14.5533743641613</c:v>
                </c:pt>
                <c:pt idx="12">
                  <c:v>15.5533743641613</c:v>
                </c:pt>
                <c:pt idx="13">
                  <c:v>16.553374364161289</c:v>
                </c:pt>
                <c:pt idx="14">
                  <c:v>17.553374364161289</c:v>
                </c:pt>
                <c:pt idx="15">
                  <c:v>18.553374364161289</c:v>
                </c:pt>
                <c:pt idx="16">
                  <c:v>19.553374364161289</c:v>
                </c:pt>
              </c:numCache>
            </c:numRef>
          </c:val>
          <c:smooth val="0"/>
          <c:extLst xmlns:c16r2="http://schemas.microsoft.com/office/drawing/2015/06/chart">
            <c:ext xmlns:c16="http://schemas.microsoft.com/office/drawing/2014/chart" uri="{C3380CC4-5D6E-409C-BE32-E72D297353CC}">
              <c16:uniqueId val="{00000001-7134-4B43-8F8E-61E8F994F6B0}"/>
            </c:ext>
          </c:extLst>
        </c:ser>
        <c:ser>
          <c:idx val="2"/>
          <c:order val="2"/>
          <c:tx>
            <c:strRef>
              <c:f>STATISTIQUE!$D$6</c:f>
              <c:strCache>
                <c:ptCount val="1"/>
                <c:pt idx="0">
                  <c:v>Congo, République du</c:v>
                </c:pt>
              </c:strCache>
            </c:strRef>
          </c:tx>
          <c:spPr>
            <a:ln>
              <a:solidFill>
                <a:srgbClr val="FF0000"/>
              </a:solidFill>
            </a:ln>
          </c:spPr>
          <c:cat>
            <c:strRef>
              <c:f>STATISTIQUE!$A$7:$A$23</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STATISTIQUE!$D$7:$D$23</c:f>
              <c:numCache>
                <c:formatCode>General</c:formatCode>
                <c:ptCount val="17"/>
                <c:pt idx="0">
                  <c:v>7.5759803921568505</c:v>
                </c:pt>
                <c:pt idx="1">
                  <c:v>8.5759803921568505</c:v>
                </c:pt>
                <c:pt idx="2">
                  <c:v>9.5759803921568505</c:v>
                </c:pt>
                <c:pt idx="3">
                  <c:v>10.575980392157026</c:v>
                </c:pt>
                <c:pt idx="4">
                  <c:v>11.575980392157026</c:v>
                </c:pt>
                <c:pt idx="5">
                  <c:v>12.575980392157026</c:v>
                </c:pt>
                <c:pt idx="6">
                  <c:v>13.575980392157026</c:v>
                </c:pt>
                <c:pt idx="7">
                  <c:v>14.575980392157026</c:v>
                </c:pt>
                <c:pt idx="8">
                  <c:v>15.575980392157026</c:v>
                </c:pt>
                <c:pt idx="9">
                  <c:v>16.5759803921569</c:v>
                </c:pt>
                <c:pt idx="10">
                  <c:v>17.5759803921569</c:v>
                </c:pt>
                <c:pt idx="11">
                  <c:v>18.5759803921569</c:v>
                </c:pt>
                <c:pt idx="12">
                  <c:v>19.5759803921569</c:v>
                </c:pt>
                <c:pt idx="13">
                  <c:v>20.5759803921569</c:v>
                </c:pt>
                <c:pt idx="14">
                  <c:v>21.5759803921569</c:v>
                </c:pt>
                <c:pt idx="15">
                  <c:v>22.5759803921569</c:v>
                </c:pt>
                <c:pt idx="16">
                  <c:v>23.5759803921569</c:v>
                </c:pt>
              </c:numCache>
            </c:numRef>
          </c:val>
          <c:smooth val="0"/>
          <c:extLst xmlns:c16r2="http://schemas.microsoft.com/office/drawing/2015/06/chart">
            <c:ext xmlns:c16="http://schemas.microsoft.com/office/drawing/2014/chart" uri="{C3380CC4-5D6E-409C-BE32-E72D297353CC}">
              <c16:uniqueId val="{00000002-7134-4B43-8F8E-61E8F994F6B0}"/>
            </c:ext>
          </c:extLst>
        </c:ser>
        <c:ser>
          <c:idx val="3"/>
          <c:order val="3"/>
          <c:tx>
            <c:strRef>
              <c:f>STATISTIQUE!$E$6</c:f>
              <c:strCache>
                <c:ptCount val="1"/>
                <c:pt idx="0">
                  <c:v>Gabon</c:v>
                </c:pt>
              </c:strCache>
            </c:strRef>
          </c:tx>
          <c:spPr>
            <a:ln>
              <a:solidFill>
                <a:srgbClr val="FFC000"/>
              </a:solidFill>
            </a:ln>
          </c:spPr>
          <c:cat>
            <c:strRef>
              <c:f>STATISTIQUE!$A$7:$A$23</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STATISTIQUE!$E$7:$E$23</c:f>
              <c:numCache>
                <c:formatCode>General</c:formatCode>
                <c:ptCount val="17"/>
                <c:pt idx="0">
                  <c:v>-1.8829663976089441</c:v>
                </c:pt>
                <c:pt idx="1">
                  <c:v>-0.88296639760896767</c:v>
                </c:pt>
                <c:pt idx="2">
                  <c:v>0.11703360239103359</c:v>
                </c:pt>
                <c:pt idx="3">
                  <c:v>1.1170336023910299</c:v>
                </c:pt>
                <c:pt idx="4">
                  <c:v>2.1170336023910412</c:v>
                </c:pt>
                <c:pt idx="5">
                  <c:v>3.1170336023910412</c:v>
                </c:pt>
                <c:pt idx="6">
                  <c:v>4.1170336023910297</c:v>
                </c:pt>
                <c:pt idx="7">
                  <c:v>5.1170336023910297</c:v>
                </c:pt>
                <c:pt idx="8">
                  <c:v>6.1170336023910297</c:v>
                </c:pt>
                <c:pt idx="9">
                  <c:v>7.1170336023910297</c:v>
                </c:pt>
                <c:pt idx="10">
                  <c:v>8.1170336023910199</c:v>
                </c:pt>
                <c:pt idx="11">
                  <c:v>9.1170336023910199</c:v>
                </c:pt>
                <c:pt idx="12">
                  <c:v>10.117033602390999</c:v>
                </c:pt>
                <c:pt idx="13">
                  <c:v>11.117033602390999</c:v>
                </c:pt>
                <c:pt idx="14">
                  <c:v>12.117033602390999</c:v>
                </c:pt>
                <c:pt idx="15">
                  <c:v>13.117033602390999</c:v>
                </c:pt>
                <c:pt idx="16">
                  <c:v>14.117033602390999</c:v>
                </c:pt>
              </c:numCache>
            </c:numRef>
          </c:val>
          <c:smooth val="0"/>
          <c:extLst xmlns:c16r2="http://schemas.microsoft.com/office/drawing/2015/06/chart">
            <c:ext xmlns:c16="http://schemas.microsoft.com/office/drawing/2014/chart" uri="{C3380CC4-5D6E-409C-BE32-E72D297353CC}">
              <c16:uniqueId val="{00000003-7134-4B43-8F8E-61E8F994F6B0}"/>
            </c:ext>
          </c:extLst>
        </c:ser>
        <c:ser>
          <c:idx val="4"/>
          <c:order val="4"/>
          <c:tx>
            <c:strRef>
              <c:f>STATISTIQUE!$F$6</c:f>
              <c:strCache>
                <c:ptCount val="1"/>
                <c:pt idx="0">
                  <c:v>Guinée équatoriale</c:v>
                </c:pt>
              </c:strCache>
            </c:strRef>
          </c:tx>
          <c:spPr>
            <a:ln>
              <a:solidFill>
                <a:schemeClr val="tx2"/>
              </a:solidFill>
            </a:ln>
          </c:spPr>
          <c:cat>
            <c:strRef>
              <c:f>STATISTIQUE!$A$7:$A$23</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STATISTIQUE!$F$7:$F$23</c:f>
              <c:numCache>
                <c:formatCode>General</c:formatCode>
                <c:ptCount val="17"/>
                <c:pt idx="0">
                  <c:v>18.213779954899167</c:v>
                </c:pt>
                <c:pt idx="1">
                  <c:v>19.213779954899199</c:v>
                </c:pt>
                <c:pt idx="2">
                  <c:v>20.213779954899199</c:v>
                </c:pt>
                <c:pt idx="3">
                  <c:v>21.213779954899199</c:v>
                </c:pt>
                <c:pt idx="4">
                  <c:v>22.213779954899199</c:v>
                </c:pt>
                <c:pt idx="5">
                  <c:v>23.213779954899199</c:v>
                </c:pt>
                <c:pt idx="6">
                  <c:v>24.213779954899199</c:v>
                </c:pt>
                <c:pt idx="7">
                  <c:v>25.213779954899199</c:v>
                </c:pt>
                <c:pt idx="8">
                  <c:v>26.213779954899199</c:v>
                </c:pt>
                <c:pt idx="9">
                  <c:v>27.213779954899199</c:v>
                </c:pt>
                <c:pt idx="10">
                  <c:v>28.213779954899199</c:v>
                </c:pt>
                <c:pt idx="11">
                  <c:v>29.213779954899199</c:v>
                </c:pt>
                <c:pt idx="12">
                  <c:v>30.213779954899199</c:v>
                </c:pt>
                <c:pt idx="13">
                  <c:v>31.213779954899199</c:v>
                </c:pt>
                <c:pt idx="14">
                  <c:v>32.213779954899202</c:v>
                </c:pt>
                <c:pt idx="15">
                  <c:v>33.213779954899202</c:v>
                </c:pt>
                <c:pt idx="16">
                  <c:v>34.213779954899202</c:v>
                </c:pt>
              </c:numCache>
            </c:numRef>
          </c:val>
          <c:smooth val="0"/>
          <c:extLst xmlns:c16r2="http://schemas.microsoft.com/office/drawing/2015/06/chart">
            <c:ext xmlns:c16="http://schemas.microsoft.com/office/drawing/2014/chart" uri="{C3380CC4-5D6E-409C-BE32-E72D297353CC}">
              <c16:uniqueId val="{00000004-7134-4B43-8F8E-61E8F994F6B0}"/>
            </c:ext>
          </c:extLst>
        </c:ser>
        <c:ser>
          <c:idx val="5"/>
          <c:order val="5"/>
          <c:tx>
            <c:strRef>
              <c:f>STATISTIQUE!$G$6</c:f>
              <c:strCache>
                <c:ptCount val="1"/>
                <c:pt idx="0">
                  <c:v>Afrique subsaharienne</c:v>
                </c:pt>
              </c:strCache>
            </c:strRef>
          </c:tx>
          <c:spPr>
            <a:ln>
              <a:solidFill>
                <a:srgbClr val="00B050"/>
              </a:solidFill>
            </a:ln>
          </c:spPr>
          <c:cat>
            <c:strRef>
              <c:f>STATISTIQUE!$A$7:$A$23</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STATISTIQUE!$G$7:$G$23</c:f>
              <c:numCache>
                <c:formatCode>General</c:formatCode>
                <c:ptCount val="17"/>
                <c:pt idx="0">
                  <c:v>3.6167256289957797</c:v>
                </c:pt>
                <c:pt idx="1">
                  <c:v>4.6167256289957646</c:v>
                </c:pt>
                <c:pt idx="2">
                  <c:v>5.6167256289957646</c:v>
                </c:pt>
                <c:pt idx="3">
                  <c:v>6.6167256289957646</c:v>
                </c:pt>
                <c:pt idx="4">
                  <c:v>7.6167256289957646</c:v>
                </c:pt>
                <c:pt idx="5">
                  <c:v>8.6167256289957699</c:v>
                </c:pt>
                <c:pt idx="6">
                  <c:v>9.6167256289957699</c:v>
                </c:pt>
                <c:pt idx="7">
                  <c:v>10.616725628995798</c:v>
                </c:pt>
                <c:pt idx="8">
                  <c:v>11.616725628995798</c:v>
                </c:pt>
                <c:pt idx="9">
                  <c:v>12.616725628995798</c:v>
                </c:pt>
                <c:pt idx="10">
                  <c:v>13.616725628995798</c:v>
                </c:pt>
                <c:pt idx="11">
                  <c:v>14.616725628995798</c:v>
                </c:pt>
                <c:pt idx="12">
                  <c:v>15.616725628995798</c:v>
                </c:pt>
                <c:pt idx="13">
                  <c:v>16.616725628995798</c:v>
                </c:pt>
                <c:pt idx="14">
                  <c:v>17.616725628995798</c:v>
                </c:pt>
                <c:pt idx="15">
                  <c:v>18.616725628995798</c:v>
                </c:pt>
                <c:pt idx="16">
                  <c:v>19.616725628995798</c:v>
                </c:pt>
              </c:numCache>
            </c:numRef>
          </c:val>
          <c:smooth val="0"/>
          <c:extLst xmlns:c16r2="http://schemas.microsoft.com/office/drawing/2015/06/chart">
            <c:ext xmlns:c16="http://schemas.microsoft.com/office/drawing/2014/chart" uri="{C3380CC4-5D6E-409C-BE32-E72D297353CC}">
              <c16:uniqueId val="{00000005-7134-4B43-8F8E-61E8F994F6B0}"/>
            </c:ext>
          </c:extLst>
        </c:ser>
        <c:ser>
          <c:idx val="6"/>
          <c:order val="6"/>
          <c:tx>
            <c:strRef>
              <c:f>STATISTIQUE!$H$6</c:f>
              <c:strCache>
                <c:ptCount val="1"/>
                <c:pt idx="0">
                  <c:v>Tchad</c:v>
                </c:pt>
              </c:strCache>
            </c:strRef>
          </c:tx>
          <c:spPr>
            <a:ln>
              <a:solidFill>
                <a:srgbClr val="00B0F0"/>
              </a:solidFill>
            </a:ln>
          </c:spPr>
          <c:cat>
            <c:strRef>
              <c:f>STATISTIQUE!$A$7:$A$23</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STATISTIQUE!$H$7:$H$23</c:f>
              <c:numCache>
                <c:formatCode>General</c:formatCode>
                <c:ptCount val="17"/>
                <c:pt idx="0">
                  <c:v>-0.87968102544485338</c:v>
                </c:pt>
                <c:pt idx="1">
                  <c:v>0.120318974555161</c:v>
                </c:pt>
                <c:pt idx="2">
                  <c:v>1.1203189745551869</c:v>
                </c:pt>
                <c:pt idx="3">
                  <c:v>2.1203189745551598</c:v>
                </c:pt>
                <c:pt idx="4">
                  <c:v>3.1203189745551598</c:v>
                </c:pt>
                <c:pt idx="5">
                  <c:v>4.1203189745551345</c:v>
                </c:pt>
                <c:pt idx="6">
                  <c:v>5.1203189745551345</c:v>
                </c:pt>
                <c:pt idx="7">
                  <c:v>6.1203189745551345</c:v>
                </c:pt>
                <c:pt idx="8">
                  <c:v>7.1203189745551345</c:v>
                </c:pt>
                <c:pt idx="9">
                  <c:v>8.1203189745550919</c:v>
                </c:pt>
                <c:pt idx="10">
                  <c:v>9.1203189745550919</c:v>
                </c:pt>
                <c:pt idx="11">
                  <c:v>10.120318974554998</c:v>
                </c:pt>
                <c:pt idx="12">
                  <c:v>11.120318974554998</c:v>
                </c:pt>
                <c:pt idx="13">
                  <c:v>12.120318974554998</c:v>
                </c:pt>
                <c:pt idx="14">
                  <c:v>13.120318974554998</c:v>
                </c:pt>
                <c:pt idx="15">
                  <c:v>14.120318974554998</c:v>
                </c:pt>
                <c:pt idx="16">
                  <c:v>15.120318974554998</c:v>
                </c:pt>
              </c:numCache>
            </c:numRef>
          </c:val>
          <c:smooth val="0"/>
          <c:extLst xmlns:c16r2="http://schemas.microsoft.com/office/drawing/2015/06/chart">
            <c:ext xmlns:c16="http://schemas.microsoft.com/office/drawing/2014/chart" uri="{C3380CC4-5D6E-409C-BE32-E72D297353CC}">
              <c16:uniqueId val="{00000006-7134-4B43-8F8E-61E8F994F6B0}"/>
            </c:ext>
          </c:extLst>
        </c:ser>
        <c:dLbls>
          <c:showLegendKey val="0"/>
          <c:showVal val="0"/>
          <c:showCatName val="0"/>
          <c:showSerName val="0"/>
          <c:showPercent val="0"/>
          <c:showBubbleSize val="0"/>
        </c:dLbls>
        <c:marker val="1"/>
        <c:smooth val="0"/>
        <c:axId val="192732720"/>
        <c:axId val="192733280"/>
      </c:lineChart>
      <c:catAx>
        <c:axId val="192732720"/>
        <c:scaling>
          <c:orientation val="minMax"/>
        </c:scaling>
        <c:delete val="0"/>
        <c:axPos val="b"/>
        <c:numFmt formatCode="General" sourceLinked="0"/>
        <c:majorTickMark val="none"/>
        <c:minorTickMark val="none"/>
        <c:tickLblPos val="nextTo"/>
        <c:crossAx val="192733280"/>
        <c:crosses val="autoZero"/>
        <c:auto val="1"/>
        <c:lblAlgn val="ctr"/>
        <c:lblOffset val="100"/>
        <c:noMultiLvlLbl val="0"/>
      </c:catAx>
      <c:valAx>
        <c:axId val="192733280"/>
        <c:scaling>
          <c:orientation val="minMax"/>
        </c:scaling>
        <c:delete val="0"/>
        <c:axPos val="l"/>
        <c:majorGridlines/>
        <c:title>
          <c:overlay val="0"/>
        </c:title>
        <c:numFmt formatCode="General" sourceLinked="1"/>
        <c:majorTickMark val="none"/>
        <c:minorTickMark val="none"/>
        <c:tickLblPos val="nextTo"/>
        <c:crossAx val="192732720"/>
        <c:crosses val="autoZero"/>
        <c:crossBetween val="between"/>
      </c:valAx>
    </c:plotArea>
    <c:legend>
      <c:legendPos val="r"/>
      <c:overlay val="0"/>
    </c:legend>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7"/>
    </mc:Choice>
    <mc:Fallback>
      <c:style val="47"/>
    </mc:Fallback>
  </mc:AlternateContent>
  <c:chart>
    <c:title>
      <c:tx>
        <c:rich>
          <a:bodyPr/>
          <a:lstStyle/>
          <a:p>
            <a:pPr>
              <a:defRPr/>
            </a:pPr>
            <a:r>
              <a:rPr lang="fr-FR" dirty="0" smtClean="0"/>
              <a:t>UNEMPLOYMENT</a:t>
            </a:r>
            <a:r>
              <a:rPr lang="fr-FR" baseline="0" dirty="0" smtClean="0"/>
              <a:t> RATE </a:t>
            </a:r>
            <a:r>
              <a:rPr lang="fr-FR" dirty="0" smtClean="0"/>
              <a:t>2000-2017</a:t>
            </a:r>
            <a:endParaRPr lang="fr-FR" dirty="0"/>
          </a:p>
        </c:rich>
      </c:tx>
      <c:overlay val="0"/>
    </c:title>
    <c:autoTitleDeleted val="0"/>
    <c:plotArea>
      <c:layout/>
      <c:lineChart>
        <c:grouping val="standard"/>
        <c:varyColors val="0"/>
        <c:ser>
          <c:idx val="0"/>
          <c:order val="0"/>
          <c:tx>
            <c:strRef>
              <c:f>STATISTIQUE!$B$1</c:f>
              <c:strCache>
                <c:ptCount val="1"/>
                <c:pt idx="0">
                  <c:v>RCA</c:v>
                </c:pt>
              </c:strCache>
            </c:strRef>
          </c:tx>
          <c:cat>
            <c:strRef>
              <c:f>STATISTIQUE!$A$2:$A$19</c:f>
              <c:strCach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strCache>
            </c:strRef>
          </c:cat>
          <c:val>
            <c:numRef>
              <c:f>STATISTIQUE!$B$2:$B$19</c:f>
              <c:numCache>
                <c:formatCode>General</c:formatCode>
                <c:ptCount val="18"/>
                <c:pt idx="0">
                  <c:v>10.6000003814697</c:v>
                </c:pt>
                <c:pt idx="1">
                  <c:v>10.6000003814697</c:v>
                </c:pt>
                <c:pt idx="2">
                  <c:v>10.6000003814697</c:v>
                </c:pt>
                <c:pt idx="3">
                  <c:v>10.5</c:v>
                </c:pt>
                <c:pt idx="4">
                  <c:v>10.6000003814697</c:v>
                </c:pt>
                <c:pt idx="5">
                  <c:v>10.6000003814697</c:v>
                </c:pt>
                <c:pt idx="6">
                  <c:v>10.699999809265124</c:v>
                </c:pt>
                <c:pt idx="7">
                  <c:v>10.699999809265124</c:v>
                </c:pt>
                <c:pt idx="8">
                  <c:v>10.6000003814697</c:v>
                </c:pt>
                <c:pt idx="9">
                  <c:v>10.6000003814697</c:v>
                </c:pt>
                <c:pt idx="10">
                  <c:v>10.6000003814697</c:v>
                </c:pt>
                <c:pt idx="11">
                  <c:v>10.6000003814697</c:v>
                </c:pt>
                <c:pt idx="12">
                  <c:v>10.699999809265124</c:v>
                </c:pt>
                <c:pt idx="13">
                  <c:v>10.1000003814697</c:v>
                </c:pt>
                <c:pt idx="14">
                  <c:v>10.6000003814697</c:v>
                </c:pt>
                <c:pt idx="15">
                  <c:v>10.6000003814697</c:v>
                </c:pt>
                <c:pt idx="16">
                  <c:v>10.699999809265124</c:v>
                </c:pt>
                <c:pt idx="17">
                  <c:v>10.800000190734902</c:v>
                </c:pt>
              </c:numCache>
            </c:numRef>
          </c:val>
          <c:smooth val="0"/>
          <c:extLst xmlns:c16r2="http://schemas.microsoft.com/office/drawing/2015/06/chart">
            <c:ext xmlns:c16="http://schemas.microsoft.com/office/drawing/2014/chart" uri="{C3380CC4-5D6E-409C-BE32-E72D297353CC}">
              <c16:uniqueId val="{00000000-9679-4F76-A795-F3FBA96E787E}"/>
            </c:ext>
          </c:extLst>
        </c:ser>
        <c:ser>
          <c:idx val="1"/>
          <c:order val="1"/>
          <c:tx>
            <c:strRef>
              <c:f>STATISTIQUE!$C$1</c:f>
              <c:strCache>
                <c:ptCount val="1"/>
                <c:pt idx="0">
                  <c:v>CAMEROUN</c:v>
                </c:pt>
              </c:strCache>
            </c:strRef>
          </c:tx>
          <c:spPr>
            <a:ln>
              <a:solidFill>
                <a:srgbClr val="00B0F0"/>
              </a:solidFill>
            </a:ln>
          </c:spPr>
          <c:cat>
            <c:strRef>
              <c:f>STATISTIQUE!$A$2:$A$19</c:f>
              <c:strCach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strCache>
            </c:strRef>
          </c:cat>
          <c:val>
            <c:numRef>
              <c:f>STATISTIQUE!$C$2:$C$19</c:f>
              <c:numCache>
                <c:formatCode>General</c:formatCode>
                <c:ptCount val="18"/>
                <c:pt idx="0">
                  <c:v>10</c:v>
                </c:pt>
                <c:pt idx="1">
                  <c:v>11.5</c:v>
                </c:pt>
                <c:pt idx="2">
                  <c:v>9.1000003814697301</c:v>
                </c:pt>
                <c:pt idx="3">
                  <c:v>9.1999998092651527</c:v>
                </c:pt>
                <c:pt idx="4">
                  <c:v>7.8000001907349024</c:v>
                </c:pt>
                <c:pt idx="5">
                  <c:v>6.6999998092651385</c:v>
                </c:pt>
                <c:pt idx="6">
                  <c:v>5.5999999046325923</c:v>
                </c:pt>
                <c:pt idx="7">
                  <c:v>4.4000000953674334</c:v>
                </c:pt>
                <c:pt idx="8">
                  <c:v>4.9000000953674334</c:v>
                </c:pt>
                <c:pt idx="9">
                  <c:v>5.3000001907349024</c:v>
                </c:pt>
                <c:pt idx="10">
                  <c:v>6.3000001907349024</c:v>
                </c:pt>
                <c:pt idx="11">
                  <c:v>6.3000001907349024</c:v>
                </c:pt>
                <c:pt idx="12">
                  <c:v>6.3000001907349024</c:v>
                </c:pt>
                <c:pt idx="13">
                  <c:v>6.3000001907349024</c:v>
                </c:pt>
                <c:pt idx="14">
                  <c:v>6.3000001907349024</c:v>
                </c:pt>
                <c:pt idx="15">
                  <c:v>6.3000001907349024</c:v>
                </c:pt>
                <c:pt idx="16">
                  <c:v>6.6999998092651385</c:v>
                </c:pt>
                <c:pt idx="17">
                  <c:v>6.9000000953674334</c:v>
                </c:pt>
              </c:numCache>
            </c:numRef>
          </c:val>
          <c:smooth val="0"/>
          <c:extLst xmlns:c16r2="http://schemas.microsoft.com/office/drawing/2015/06/chart">
            <c:ext xmlns:c16="http://schemas.microsoft.com/office/drawing/2014/chart" uri="{C3380CC4-5D6E-409C-BE32-E72D297353CC}">
              <c16:uniqueId val="{00000001-9679-4F76-A795-F3FBA96E787E}"/>
            </c:ext>
          </c:extLst>
        </c:ser>
        <c:ser>
          <c:idx val="2"/>
          <c:order val="2"/>
          <c:tx>
            <c:strRef>
              <c:f>STATISTIQUE!$D$1</c:f>
              <c:strCache>
                <c:ptCount val="1"/>
                <c:pt idx="0">
                  <c:v>CONGO</c:v>
                </c:pt>
              </c:strCache>
            </c:strRef>
          </c:tx>
          <c:spPr>
            <a:ln>
              <a:solidFill>
                <a:srgbClr val="FFFF00"/>
              </a:solidFill>
            </a:ln>
          </c:spPr>
          <c:cat>
            <c:strRef>
              <c:f>STATISTIQUE!$A$2:$A$19</c:f>
              <c:strCach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strCache>
            </c:strRef>
          </c:cat>
          <c:val>
            <c:numRef>
              <c:f>STATISTIQUE!$D$2:$D$19</c:f>
              <c:numCache>
                <c:formatCode>General</c:formatCode>
                <c:ptCount val="18"/>
                <c:pt idx="0">
                  <c:v>26</c:v>
                </c:pt>
                <c:pt idx="1">
                  <c:v>17.200000762939499</c:v>
                </c:pt>
                <c:pt idx="2">
                  <c:v>18.5</c:v>
                </c:pt>
                <c:pt idx="3">
                  <c:v>19.700000762939499</c:v>
                </c:pt>
                <c:pt idx="4">
                  <c:v>20.899999618530288</c:v>
                </c:pt>
                <c:pt idx="5">
                  <c:v>26.700000762939499</c:v>
                </c:pt>
                <c:pt idx="6">
                  <c:v>22.5</c:v>
                </c:pt>
                <c:pt idx="7">
                  <c:v>21.600000381469702</c:v>
                </c:pt>
                <c:pt idx="8">
                  <c:v>20.799999237060486</c:v>
                </c:pt>
                <c:pt idx="9">
                  <c:v>26.899999618530288</c:v>
                </c:pt>
                <c:pt idx="10">
                  <c:v>24.5</c:v>
                </c:pt>
                <c:pt idx="11">
                  <c:v>22</c:v>
                </c:pt>
                <c:pt idx="12">
                  <c:v>16.799999237060486</c:v>
                </c:pt>
                <c:pt idx="13">
                  <c:v>16.799999237060486</c:v>
                </c:pt>
                <c:pt idx="14">
                  <c:v>16.899999618530288</c:v>
                </c:pt>
                <c:pt idx="15">
                  <c:v>16.700000762939499</c:v>
                </c:pt>
                <c:pt idx="16">
                  <c:v>18</c:v>
                </c:pt>
                <c:pt idx="17">
                  <c:v>19.200000762939499</c:v>
                </c:pt>
              </c:numCache>
            </c:numRef>
          </c:val>
          <c:smooth val="0"/>
          <c:extLst xmlns:c16r2="http://schemas.microsoft.com/office/drawing/2015/06/chart">
            <c:ext xmlns:c16="http://schemas.microsoft.com/office/drawing/2014/chart" uri="{C3380CC4-5D6E-409C-BE32-E72D297353CC}">
              <c16:uniqueId val="{00000002-9679-4F76-A795-F3FBA96E787E}"/>
            </c:ext>
          </c:extLst>
        </c:ser>
        <c:ser>
          <c:idx val="3"/>
          <c:order val="3"/>
          <c:tx>
            <c:strRef>
              <c:f>STATISTIQUE!$E$1</c:f>
              <c:strCache>
                <c:ptCount val="1"/>
                <c:pt idx="0">
                  <c:v>GUINEE EQUATORIALE</c:v>
                </c:pt>
              </c:strCache>
            </c:strRef>
          </c:tx>
          <c:spPr>
            <a:ln>
              <a:solidFill>
                <a:schemeClr val="tx2"/>
              </a:solidFill>
            </a:ln>
          </c:spPr>
          <c:cat>
            <c:strRef>
              <c:f>STATISTIQUE!$A$2:$A$19</c:f>
              <c:strCach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strCache>
            </c:strRef>
          </c:cat>
          <c:val>
            <c:numRef>
              <c:f>STATISTIQUE!$E$2:$E$19</c:f>
              <c:numCache>
                <c:formatCode>General</c:formatCode>
                <c:ptCount val="18"/>
                <c:pt idx="0">
                  <c:v>12.1000003814697</c:v>
                </c:pt>
                <c:pt idx="1">
                  <c:v>11.6000003814697</c:v>
                </c:pt>
                <c:pt idx="2">
                  <c:v>10.699999809265124</c:v>
                </c:pt>
                <c:pt idx="3">
                  <c:v>10.6000003814697</c:v>
                </c:pt>
                <c:pt idx="4">
                  <c:v>11</c:v>
                </c:pt>
                <c:pt idx="5">
                  <c:v>10.5</c:v>
                </c:pt>
                <c:pt idx="6">
                  <c:v>10.300000190734902</c:v>
                </c:pt>
                <c:pt idx="7">
                  <c:v>10.699999809265124</c:v>
                </c:pt>
                <c:pt idx="8">
                  <c:v>10.699999809265124</c:v>
                </c:pt>
                <c:pt idx="9">
                  <c:v>10.399999618530376</c:v>
                </c:pt>
                <c:pt idx="10">
                  <c:v>10.300000190734902</c:v>
                </c:pt>
                <c:pt idx="11">
                  <c:v>10.5</c:v>
                </c:pt>
                <c:pt idx="12">
                  <c:v>10.5</c:v>
                </c:pt>
                <c:pt idx="13">
                  <c:v>10.300000190734902</c:v>
                </c:pt>
                <c:pt idx="14">
                  <c:v>10.399999618530376</c:v>
                </c:pt>
                <c:pt idx="15">
                  <c:v>10.300000190734902</c:v>
                </c:pt>
                <c:pt idx="16">
                  <c:v>11.1000003814697</c:v>
                </c:pt>
                <c:pt idx="17">
                  <c:v>11.800000190734902</c:v>
                </c:pt>
              </c:numCache>
            </c:numRef>
          </c:val>
          <c:smooth val="0"/>
          <c:extLst xmlns:c16r2="http://schemas.microsoft.com/office/drawing/2015/06/chart">
            <c:ext xmlns:c16="http://schemas.microsoft.com/office/drawing/2014/chart" uri="{C3380CC4-5D6E-409C-BE32-E72D297353CC}">
              <c16:uniqueId val="{00000003-9679-4F76-A795-F3FBA96E787E}"/>
            </c:ext>
          </c:extLst>
        </c:ser>
        <c:ser>
          <c:idx val="4"/>
          <c:order val="4"/>
          <c:tx>
            <c:strRef>
              <c:f>STATISTIQUE!$F$1</c:f>
              <c:strCache>
                <c:ptCount val="1"/>
                <c:pt idx="0">
                  <c:v>GABON</c:v>
                </c:pt>
              </c:strCache>
            </c:strRef>
          </c:tx>
          <c:spPr>
            <a:ln>
              <a:solidFill>
                <a:srgbClr val="C00000"/>
              </a:solidFill>
            </a:ln>
          </c:spPr>
          <c:cat>
            <c:strRef>
              <c:f>STATISTIQUE!$A$2:$A$19</c:f>
              <c:strCach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strCache>
            </c:strRef>
          </c:cat>
          <c:val>
            <c:numRef>
              <c:f>STATISTIQUE!$F$2:$F$19</c:f>
              <c:numCache>
                <c:formatCode>General</c:formatCode>
                <c:ptCount val="18"/>
                <c:pt idx="0">
                  <c:v>39.599998474121413</c:v>
                </c:pt>
                <c:pt idx="1">
                  <c:v>38.900001525878899</c:v>
                </c:pt>
                <c:pt idx="2">
                  <c:v>36</c:v>
                </c:pt>
                <c:pt idx="3">
                  <c:v>38.299999237060511</c:v>
                </c:pt>
                <c:pt idx="4">
                  <c:v>37.400001525878899</c:v>
                </c:pt>
                <c:pt idx="5">
                  <c:v>35.099998474121413</c:v>
                </c:pt>
                <c:pt idx="6">
                  <c:v>36.299999237060511</c:v>
                </c:pt>
                <c:pt idx="7">
                  <c:v>37.599998474121413</c:v>
                </c:pt>
                <c:pt idx="8">
                  <c:v>38.799999237060511</c:v>
                </c:pt>
                <c:pt idx="9">
                  <c:v>37.400001525878899</c:v>
                </c:pt>
                <c:pt idx="10">
                  <c:v>36.099998474121413</c:v>
                </c:pt>
                <c:pt idx="11">
                  <c:v>36.200000762939503</c:v>
                </c:pt>
                <c:pt idx="12">
                  <c:v>36.099998474121413</c:v>
                </c:pt>
                <c:pt idx="13">
                  <c:v>36.099998474121413</c:v>
                </c:pt>
                <c:pt idx="14">
                  <c:v>36.099998474121413</c:v>
                </c:pt>
                <c:pt idx="15">
                  <c:v>40</c:v>
                </c:pt>
                <c:pt idx="16">
                  <c:v>40.200000762939503</c:v>
                </c:pt>
                <c:pt idx="17">
                  <c:v>40.5</c:v>
                </c:pt>
              </c:numCache>
            </c:numRef>
          </c:val>
          <c:smooth val="0"/>
          <c:extLst xmlns:c16r2="http://schemas.microsoft.com/office/drawing/2015/06/chart">
            <c:ext xmlns:c16="http://schemas.microsoft.com/office/drawing/2014/chart" uri="{C3380CC4-5D6E-409C-BE32-E72D297353CC}">
              <c16:uniqueId val="{00000004-9679-4F76-A795-F3FBA96E787E}"/>
            </c:ext>
          </c:extLst>
        </c:ser>
        <c:ser>
          <c:idx val="5"/>
          <c:order val="5"/>
          <c:tx>
            <c:strRef>
              <c:f>STATISTIQUE!$G$1</c:f>
              <c:strCache>
                <c:ptCount val="1"/>
                <c:pt idx="0">
                  <c:v>TCHAD</c:v>
                </c:pt>
              </c:strCache>
            </c:strRef>
          </c:tx>
          <c:spPr>
            <a:ln>
              <a:solidFill>
                <a:srgbClr val="00B050"/>
              </a:solidFill>
            </a:ln>
          </c:spPr>
          <c:cat>
            <c:strRef>
              <c:f>STATISTIQUE!$A$2:$A$19</c:f>
              <c:strCach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strCache>
            </c:strRef>
          </c:cat>
          <c:val>
            <c:numRef>
              <c:f>STATISTIQUE!$G$2:$G$19</c:f>
              <c:numCache>
                <c:formatCode>General</c:formatCode>
                <c:ptCount val="18"/>
                <c:pt idx="0">
                  <c:v>8.8999996185303267</c:v>
                </c:pt>
                <c:pt idx="1">
                  <c:v>9</c:v>
                </c:pt>
                <c:pt idx="2">
                  <c:v>9</c:v>
                </c:pt>
                <c:pt idx="3">
                  <c:v>9</c:v>
                </c:pt>
                <c:pt idx="4">
                  <c:v>9.1999998092651527</c:v>
                </c:pt>
                <c:pt idx="5">
                  <c:v>9</c:v>
                </c:pt>
                <c:pt idx="6">
                  <c:v>8.8999996185303267</c:v>
                </c:pt>
                <c:pt idx="7">
                  <c:v>8.8999996185303267</c:v>
                </c:pt>
                <c:pt idx="8">
                  <c:v>8.8999996185303267</c:v>
                </c:pt>
                <c:pt idx="9">
                  <c:v>8.8999996185303267</c:v>
                </c:pt>
                <c:pt idx="10">
                  <c:v>9</c:v>
                </c:pt>
                <c:pt idx="11">
                  <c:v>8.8999996185303267</c:v>
                </c:pt>
                <c:pt idx="12">
                  <c:v>9</c:v>
                </c:pt>
                <c:pt idx="13">
                  <c:v>8.8999996185303267</c:v>
                </c:pt>
                <c:pt idx="14">
                  <c:v>8.8999996185303267</c:v>
                </c:pt>
                <c:pt idx="15">
                  <c:v>8.8999996185303267</c:v>
                </c:pt>
                <c:pt idx="16">
                  <c:v>8.8999996185303267</c:v>
                </c:pt>
                <c:pt idx="17">
                  <c:v>9.1000003814697301</c:v>
                </c:pt>
              </c:numCache>
            </c:numRef>
          </c:val>
          <c:smooth val="0"/>
          <c:extLst xmlns:c16r2="http://schemas.microsoft.com/office/drawing/2015/06/chart">
            <c:ext xmlns:c16="http://schemas.microsoft.com/office/drawing/2014/chart" uri="{C3380CC4-5D6E-409C-BE32-E72D297353CC}">
              <c16:uniqueId val="{00000005-9679-4F76-A795-F3FBA96E787E}"/>
            </c:ext>
          </c:extLst>
        </c:ser>
        <c:ser>
          <c:idx val="6"/>
          <c:order val="6"/>
          <c:tx>
            <c:strRef>
              <c:f>STATISTIQUE!$H$1</c:f>
              <c:strCache>
                <c:ptCount val="1"/>
                <c:pt idx="0">
                  <c:v>AFRIQUE SUBSAHARIENNE</c:v>
                </c:pt>
              </c:strCache>
            </c:strRef>
          </c:tx>
          <c:spPr>
            <a:ln>
              <a:solidFill>
                <a:srgbClr val="565C04"/>
              </a:solidFill>
            </a:ln>
          </c:spPr>
          <c:cat>
            <c:strRef>
              <c:f>STATISTIQUE!$A$2:$A$19</c:f>
              <c:strCache>
                <c:ptCount val="18"/>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strCache>
            </c:strRef>
          </c:cat>
          <c:val>
            <c:numRef>
              <c:f>STATISTIQUE!$H$2:$H$19</c:f>
              <c:numCache>
                <c:formatCode>General</c:formatCode>
                <c:ptCount val="18"/>
                <c:pt idx="0">
                  <c:v>13.793050408997965</c:v>
                </c:pt>
                <c:pt idx="1">
                  <c:v>14.557298271143805</c:v>
                </c:pt>
                <c:pt idx="2">
                  <c:v>14.485776451410525</c:v>
                </c:pt>
                <c:pt idx="3">
                  <c:v>14.618180900148868</c:v>
                </c:pt>
                <c:pt idx="4">
                  <c:v>14.061424860234123</c:v>
                </c:pt>
                <c:pt idx="5">
                  <c:v>13.965832459950482</c:v>
                </c:pt>
                <c:pt idx="6">
                  <c:v>13.783330302711418</c:v>
                </c:pt>
                <c:pt idx="7">
                  <c:v>13.908465146108512</c:v>
                </c:pt>
                <c:pt idx="8">
                  <c:v>13.474574435957527</c:v>
                </c:pt>
                <c:pt idx="9">
                  <c:v>13.813599230166846</c:v>
                </c:pt>
                <c:pt idx="10">
                  <c:v>13.887253680083598</c:v>
                </c:pt>
                <c:pt idx="11">
                  <c:v>13.760425277582376</c:v>
                </c:pt>
                <c:pt idx="12">
                  <c:v>13.517257306450649</c:v>
                </c:pt>
                <c:pt idx="13">
                  <c:v>13.212088560156849</c:v>
                </c:pt>
                <c:pt idx="14">
                  <c:v>12.559729894992184</c:v>
                </c:pt>
                <c:pt idx="15">
                  <c:v>12.383339161479125</c:v>
                </c:pt>
                <c:pt idx="16">
                  <c:v>12.797137779059108</c:v>
                </c:pt>
                <c:pt idx="17">
                  <c:v>12.945763272794187</c:v>
                </c:pt>
              </c:numCache>
            </c:numRef>
          </c:val>
          <c:smooth val="0"/>
          <c:extLst xmlns:c16r2="http://schemas.microsoft.com/office/drawing/2015/06/chart">
            <c:ext xmlns:c16="http://schemas.microsoft.com/office/drawing/2014/chart" uri="{C3380CC4-5D6E-409C-BE32-E72D297353CC}">
              <c16:uniqueId val="{00000006-9679-4F76-A795-F3FBA96E787E}"/>
            </c:ext>
          </c:extLst>
        </c:ser>
        <c:dLbls>
          <c:showLegendKey val="0"/>
          <c:showVal val="0"/>
          <c:showCatName val="0"/>
          <c:showSerName val="0"/>
          <c:showPercent val="0"/>
          <c:showBubbleSize val="0"/>
        </c:dLbls>
        <c:marker val="1"/>
        <c:smooth val="0"/>
        <c:axId val="197098144"/>
        <c:axId val="197098704"/>
      </c:lineChart>
      <c:catAx>
        <c:axId val="197098144"/>
        <c:scaling>
          <c:orientation val="minMax"/>
        </c:scaling>
        <c:delete val="0"/>
        <c:axPos val="b"/>
        <c:numFmt formatCode="General" sourceLinked="0"/>
        <c:majorTickMark val="none"/>
        <c:minorTickMark val="none"/>
        <c:tickLblPos val="nextTo"/>
        <c:crossAx val="197098704"/>
        <c:crosses val="autoZero"/>
        <c:auto val="1"/>
        <c:lblAlgn val="ctr"/>
        <c:lblOffset val="100"/>
        <c:noMultiLvlLbl val="0"/>
      </c:catAx>
      <c:valAx>
        <c:axId val="197098704"/>
        <c:scaling>
          <c:orientation val="minMax"/>
        </c:scaling>
        <c:delete val="0"/>
        <c:axPos val="l"/>
        <c:majorGridlines/>
        <c:numFmt formatCode="General" sourceLinked="1"/>
        <c:majorTickMark val="none"/>
        <c:minorTickMark val="none"/>
        <c:tickLblPos val="nextTo"/>
        <c:crossAx val="197098144"/>
        <c:crosses val="autoZero"/>
        <c:crossBetween val="between"/>
      </c:valAx>
      <c:spPr>
        <a:ln cmpd="sng">
          <a:solidFill>
            <a:srgbClr val="565C04"/>
          </a:solidFill>
        </a:ln>
      </c:spPr>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baseline="0" dirty="0" smtClean="0"/>
              <a:t>LIFE EXPECTANCY 2000-2015</a:t>
            </a:r>
            <a:endParaRPr lang="fr-FR" dirty="0"/>
          </a:p>
        </c:rich>
      </c:tx>
      <c:overlay val="0"/>
    </c:title>
    <c:autoTitleDeleted val="0"/>
    <c:plotArea>
      <c:layout/>
      <c:barChart>
        <c:barDir val="col"/>
        <c:grouping val="clustered"/>
        <c:varyColors val="0"/>
        <c:ser>
          <c:idx val="0"/>
          <c:order val="0"/>
          <c:tx>
            <c:strRef>
              <c:f>STATISTIQUE!$B$1</c:f>
              <c:strCache>
                <c:ptCount val="1"/>
                <c:pt idx="0">
                  <c:v>République centrafricaine</c:v>
                </c:pt>
              </c:strCache>
            </c:strRef>
          </c:tx>
          <c:spPr>
            <a:solidFill>
              <a:srgbClr val="9900CC"/>
            </a:solidFill>
            <a:ln cmpd="sng">
              <a:solidFill>
                <a:srgbClr val="C00000"/>
              </a:solidFill>
            </a:ln>
          </c:spPr>
          <c:invertIfNegative val="0"/>
          <c:cat>
            <c:strRef>
              <c:f>STATISTIQUE!$A$2:$A$17</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STATISTIQUE!$B$2:$B$17</c:f>
              <c:numCache>
                <c:formatCode>General</c:formatCode>
                <c:ptCount val="16"/>
                <c:pt idx="0">
                  <c:v>43.914292682926835</c:v>
                </c:pt>
                <c:pt idx="1">
                  <c:v>43.733585365853664</c:v>
                </c:pt>
                <c:pt idx="2">
                  <c:v>43.696317073171507</c:v>
                </c:pt>
                <c:pt idx="3">
                  <c:v>43.805487804878055</c:v>
                </c:pt>
                <c:pt idx="4">
                  <c:v>44.057634146341194</c:v>
                </c:pt>
                <c:pt idx="5">
                  <c:v>44.442829268291995</c:v>
                </c:pt>
                <c:pt idx="6">
                  <c:v>44.943219512195128</c:v>
                </c:pt>
                <c:pt idx="7">
                  <c:v>45.526463414634144</c:v>
                </c:pt>
                <c:pt idx="8">
                  <c:v>46.163170731707332</c:v>
                </c:pt>
                <c:pt idx="9">
                  <c:v>46.834926829267744</c:v>
                </c:pt>
                <c:pt idx="10">
                  <c:v>47.532707317073182</c:v>
                </c:pt>
                <c:pt idx="11">
                  <c:v>48.256975609756104</c:v>
                </c:pt>
                <c:pt idx="12">
                  <c:v>49.012146341463414</c:v>
                </c:pt>
                <c:pt idx="13">
                  <c:v>49.795658536586458</c:v>
                </c:pt>
                <c:pt idx="14">
                  <c:v>50.591048780487803</c:v>
                </c:pt>
                <c:pt idx="15">
                  <c:v>51.377853658535997</c:v>
                </c:pt>
              </c:numCache>
            </c:numRef>
          </c:val>
          <c:extLst xmlns:c16r2="http://schemas.microsoft.com/office/drawing/2015/06/chart">
            <c:ext xmlns:c16="http://schemas.microsoft.com/office/drawing/2014/chart" uri="{C3380CC4-5D6E-409C-BE32-E72D297353CC}">
              <c16:uniqueId val="{00000000-6E25-4DA5-A5DE-1160126939E2}"/>
            </c:ext>
          </c:extLst>
        </c:ser>
        <c:ser>
          <c:idx val="1"/>
          <c:order val="1"/>
          <c:tx>
            <c:strRef>
              <c:f>STATISTIQUE!$C$1</c:f>
              <c:strCache>
                <c:ptCount val="1"/>
                <c:pt idx="0">
                  <c:v>Cameroun</c:v>
                </c:pt>
              </c:strCache>
            </c:strRef>
          </c:tx>
          <c:spPr>
            <a:solidFill>
              <a:srgbClr val="FF0000"/>
            </a:solidFill>
          </c:spPr>
          <c:invertIfNegative val="0"/>
          <c:cat>
            <c:strRef>
              <c:f>STATISTIQUE!$A$2:$A$17</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STATISTIQUE!$C$2:$C$17</c:f>
              <c:numCache>
                <c:formatCode>General</c:formatCode>
                <c:ptCount val="16"/>
                <c:pt idx="0">
                  <c:v>49.999731707317075</c:v>
                </c:pt>
                <c:pt idx="1">
                  <c:v>50.467829268291894</c:v>
                </c:pt>
                <c:pt idx="2">
                  <c:v>51.031756097560987</c:v>
                </c:pt>
                <c:pt idx="3">
                  <c:v>51.644097560975595</c:v>
                </c:pt>
                <c:pt idx="4">
                  <c:v>52.273878048780503</c:v>
                </c:pt>
                <c:pt idx="5">
                  <c:v>52.888999999999996</c:v>
                </c:pt>
                <c:pt idx="6">
                  <c:v>53.467878048780491</c:v>
                </c:pt>
                <c:pt idx="7">
                  <c:v>54.007902439024399</c:v>
                </c:pt>
                <c:pt idx="8">
                  <c:v>54.510634146341474</c:v>
                </c:pt>
                <c:pt idx="9">
                  <c:v>54.97263414634147</c:v>
                </c:pt>
                <c:pt idx="10">
                  <c:v>55.401146341463395</c:v>
                </c:pt>
                <c:pt idx="11">
                  <c:v>55.808926829268295</c:v>
                </c:pt>
                <c:pt idx="12">
                  <c:v>56.217682926829283</c:v>
                </c:pt>
                <c:pt idx="13">
                  <c:v>56.641975609756095</c:v>
                </c:pt>
                <c:pt idx="14">
                  <c:v>57.087804878047834</c:v>
                </c:pt>
                <c:pt idx="15">
                  <c:v>57.557512195122008</c:v>
                </c:pt>
              </c:numCache>
            </c:numRef>
          </c:val>
          <c:extLst xmlns:c16r2="http://schemas.microsoft.com/office/drawing/2015/06/chart">
            <c:ext xmlns:c16="http://schemas.microsoft.com/office/drawing/2014/chart" uri="{C3380CC4-5D6E-409C-BE32-E72D297353CC}">
              <c16:uniqueId val="{00000001-6E25-4DA5-A5DE-1160126939E2}"/>
            </c:ext>
          </c:extLst>
        </c:ser>
        <c:ser>
          <c:idx val="2"/>
          <c:order val="2"/>
          <c:tx>
            <c:strRef>
              <c:f>STATISTIQUE!$D$1</c:f>
              <c:strCache>
                <c:ptCount val="1"/>
                <c:pt idx="0">
                  <c:v>Congo, République du</c:v>
                </c:pt>
              </c:strCache>
            </c:strRef>
          </c:tx>
          <c:spPr>
            <a:solidFill>
              <a:srgbClr val="FFFF00"/>
            </a:solidFill>
          </c:spPr>
          <c:invertIfNegative val="0"/>
          <c:cat>
            <c:strRef>
              <c:f>STATISTIQUE!$A$2:$A$17</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STATISTIQUE!$D$2:$D$17</c:f>
              <c:numCache>
                <c:formatCode>General</c:formatCode>
                <c:ptCount val="16"/>
                <c:pt idx="0">
                  <c:v>51.377341463412961</c:v>
                </c:pt>
                <c:pt idx="1">
                  <c:v>51.556536585365855</c:v>
                </c:pt>
                <c:pt idx="2">
                  <c:v>51.996780487804884</c:v>
                </c:pt>
                <c:pt idx="3">
                  <c:v>52.682170731707323</c:v>
                </c:pt>
                <c:pt idx="4">
                  <c:v>53.586731707316844</c:v>
                </c:pt>
                <c:pt idx="5">
                  <c:v>54.665512195123057</c:v>
                </c:pt>
                <c:pt idx="6">
                  <c:v>55.86007317073171</c:v>
                </c:pt>
                <c:pt idx="7">
                  <c:v>57.094463414633744</c:v>
                </c:pt>
                <c:pt idx="8">
                  <c:v>58.300804878048744</c:v>
                </c:pt>
                <c:pt idx="9">
                  <c:v>59.432146341463422</c:v>
                </c:pt>
                <c:pt idx="10">
                  <c:v>60.452609756096599</c:v>
                </c:pt>
                <c:pt idx="11">
                  <c:v>61.350243902439026</c:v>
                </c:pt>
                <c:pt idx="12">
                  <c:v>62.149073170731711</c:v>
                </c:pt>
                <c:pt idx="13">
                  <c:v>62.870097560975594</c:v>
                </c:pt>
                <c:pt idx="14">
                  <c:v>63.515317073170763</c:v>
                </c:pt>
                <c:pt idx="15">
                  <c:v>64.090731707317076</c:v>
                </c:pt>
              </c:numCache>
            </c:numRef>
          </c:val>
          <c:extLst xmlns:c16r2="http://schemas.microsoft.com/office/drawing/2015/06/chart">
            <c:ext xmlns:c16="http://schemas.microsoft.com/office/drawing/2014/chart" uri="{C3380CC4-5D6E-409C-BE32-E72D297353CC}">
              <c16:uniqueId val="{00000002-6E25-4DA5-A5DE-1160126939E2}"/>
            </c:ext>
          </c:extLst>
        </c:ser>
        <c:ser>
          <c:idx val="3"/>
          <c:order val="3"/>
          <c:tx>
            <c:strRef>
              <c:f>STATISTIQUE!$E$1</c:f>
              <c:strCache>
                <c:ptCount val="1"/>
                <c:pt idx="0">
                  <c:v>Gabon</c:v>
                </c:pt>
              </c:strCache>
            </c:strRef>
          </c:tx>
          <c:spPr>
            <a:solidFill>
              <a:srgbClr val="002060"/>
            </a:solidFill>
          </c:spPr>
          <c:invertIfNegative val="0"/>
          <c:cat>
            <c:strRef>
              <c:f>STATISTIQUE!$A$2:$A$17</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STATISTIQUE!$E$2:$E$17</c:f>
              <c:numCache>
                <c:formatCode>General</c:formatCode>
                <c:ptCount val="16"/>
                <c:pt idx="0">
                  <c:v>59.251804878048794</c:v>
                </c:pt>
                <c:pt idx="1">
                  <c:v>59.121195121952013</c:v>
                </c:pt>
                <c:pt idx="2">
                  <c:v>59.105585365853656</c:v>
                </c:pt>
                <c:pt idx="3">
                  <c:v>59.217853658535994</c:v>
                </c:pt>
                <c:pt idx="4">
                  <c:v>59.463780487804875</c:v>
                </c:pt>
                <c:pt idx="5">
                  <c:v>59.842560975609764</c:v>
                </c:pt>
                <c:pt idx="6">
                  <c:v>60.339878048780498</c:v>
                </c:pt>
                <c:pt idx="7">
                  <c:v>60.922121951219495</c:v>
                </c:pt>
                <c:pt idx="8">
                  <c:v>61.552804878048775</c:v>
                </c:pt>
                <c:pt idx="9">
                  <c:v>62.205024390243906</c:v>
                </c:pt>
                <c:pt idx="10">
                  <c:v>62.856536585365845</c:v>
                </c:pt>
                <c:pt idx="11">
                  <c:v>63.488682926829263</c:v>
                </c:pt>
                <c:pt idx="12">
                  <c:v>64.095341463414258</c:v>
                </c:pt>
                <c:pt idx="13">
                  <c:v>64.670878048777979</c:v>
                </c:pt>
                <c:pt idx="14">
                  <c:v>65.203024390243925</c:v>
                </c:pt>
                <c:pt idx="15">
                  <c:v>65.684414634146364</c:v>
                </c:pt>
              </c:numCache>
            </c:numRef>
          </c:val>
          <c:extLst xmlns:c16r2="http://schemas.microsoft.com/office/drawing/2015/06/chart">
            <c:ext xmlns:c16="http://schemas.microsoft.com/office/drawing/2014/chart" uri="{C3380CC4-5D6E-409C-BE32-E72D297353CC}">
              <c16:uniqueId val="{00000003-6E25-4DA5-A5DE-1160126939E2}"/>
            </c:ext>
          </c:extLst>
        </c:ser>
        <c:ser>
          <c:idx val="4"/>
          <c:order val="4"/>
          <c:tx>
            <c:strRef>
              <c:f>STATISTIQUE!$F$1</c:f>
              <c:strCache>
                <c:ptCount val="1"/>
                <c:pt idx="0">
                  <c:v>Guinée équatoriale</c:v>
                </c:pt>
              </c:strCache>
            </c:strRef>
          </c:tx>
          <c:spPr>
            <a:solidFill>
              <a:srgbClr val="FFC000"/>
            </a:solidFill>
          </c:spPr>
          <c:invertIfNegative val="0"/>
          <c:cat>
            <c:strRef>
              <c:f>STATISTIQUE!$A$2:$A$17</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STATISTIQUE!$F$2:$F$17</c:f>
              <c:numCache>
                <c:formatCode>General</c:formatCode>
                <c:ptCount val="16"/>
                <c:pt idx="0">
                  <c:v>52.764146341463423</c:v>
                </c:pt>
                <c:pt idx="1">
                  <c:v>53.111707317073176</c:v>
                </c:pt>
                <c:pt idx="2">
                  <c:v>53.429243902439033</c:v>
                </c:pt>
                <c:pt idx="3">
                  <c:v>53.723707317073213</c:v>
                </c:pt>
                <c:pt idx="4">
                  <c:v>54.002024390243896</c:v>
                </c:pt>
                <c:pt idx="5">
                  <c:v>54.279560975609762</c:v>
                </c:pt>
                <c:pt idx="6">
                  <c:v>54.570219512195123</c:v>
                </c:pt>
                <c:pt idx="7">
                  <c:v>54.882975609756095</c:v>
                </c:pt>
                <c:pt idx="8">
                  <c:v>55.221878048780503</c:v>
                </c:pt>
                <c:pt idx="9">
                  <c:v>55.584975609755993</c:v>
                </c:pt>
                <c:pt idx="10">
                  <c:v>55.958951219512194</c:v>
                </c:pt>
                <c:pt idx="11">
                  <c:v>56.326024390243894</c:v>
                </c:pt>
                <c:pt idx="12">
                  <c:v>56.668341463414244</c:v>
                </c:pt>
                <c:pt idx="13">
                  <c:v>56.978000000000009</c:v>
                </c:pt>
                <c:pt idx="14">
                  <c:v>57.25553658536586</c:v>
                </c:pt>
                <c:pt idx="15">
                  <c:v>57.508390243902461</c:v>
                </c:pt>
              </c:numCache>
            </c:numRef>
          </c:val>
          <c:extLst xmlns:c16r2="http://schemas.microsoft.com/office/drawing/2015/06/chart">
            <c:ext xmlns:c16="http://schemas.microsoft.com/office/drawing/2014/chart" uri="{C3380CC4-5D6E-409C-BE32-E72D297353CC}">
              <c16:uniqueId val="{00000004-6E25-4DA5-A5DE-1160126939E2}"/>
            </c:ext>
          </c:extLst>
        </c:ser>
        <c:ser>
          <c:idx val="5"/>
          <c:order val="5"/>
          <c:tx>
            <c:strRef>
              <c:f>STATISTIQUE!$G$1</c:f>
              <c:strCache>
                <c:ptCount val="1"/>
                <c:pt idx="0">
                  <c:v>Afrique subsaharienne</c:v>
                </c:pt>
              </c:strCache>
            </c:strRef>
          </c:tx>
          <c:spPr>
            <a:solidFill>
              <a:srgbClr val="0070C0"/>
            </a:solidFill>
          </c:spPr>
          <c:invertIfNegative val="0"/>
          <c:cat>
            <c:strRef>
              <c:f>STATISTIQUE!$A$2:$A$17</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STATISTIQUE!$G$2:$G$17</c:f>
              <c:numCache>
                <c:formatCode>General</c:formatCode>
                <c:ptCount val="16"/>
                <c:pt idx="0">
                  <c:v>50.512502937924566</c:v>
                </c:pt>
                <c:pt idx="1">
                  <c:v>50.837220927189456</c:v>
                </c:pt>
                <c:pt idx="2">
                  <c:v>51.264827556727894</c:v>
                </c:pt>
                <c:pt idx="3">
                  <c:v>51.786697045169255</c:v>
                </c:pt>
                <c:pt idx="4">
                  <c:v>52.397739542430052</c:v>
                </c:pt>
                <c:pt idx="5">
                  <c:v>53.085061335139351</c:v>
                </c:pt>
                <c:pt idx="6">
                  <c:v>53.832142239345501</c:v>
                </c:pt>
                <c:pt idx="7">
                  <c:v>54.61311643190276</c:v>
                </c:pt>
                <c:pt idx="8">
                  <c:v>55.400345275669991</c:v>
                </c:pt>
                <c:pt idx="9">
                  <c:v>56.173055706148531</c:v>
                </c:pt>
                <c:pt idx="10">
                  <c:v>56.911361698103995</c:v>
                </c:pt>
                <c:pt idx="11">
                  <c:v>57.603085260322814</c:v>
                </c:pt>
                <c:pt idx="12">
                  <c:v>58.249075194046355</c:v>
                </c:pt>
                <c:pt idx="13">
                  <c:v>58.848661196590044</c:v>
                </c:pt>
                <c:pt idx="14">
                  <c:v>59.399879283208094</c:v>
                </c:pt>
                <c:pt idx="15">
                  <c:v>59.901826107685622</c:v>
                </c:pt>
              </c:numCache>
            </c:numRef>
          </c:val>
          <c:extLst xmlns:c16r2="http://schemas.microsoft.com/office/drawing/2015/06/chart">
            <c:ext xmlns:c16="http://schemas.microsoft.com/office/drawing/2014/chart" uri="{C3380CC4-5D6E-409C-BE32-E72D297353CC}">
              <c16:uniqueId val="{00000005-6E25-4DA5-A5DE-1160126939E2}"/>
            </c:ext>
          </c:extLst>
        </c:ser>
        <c:ser>
          <c:idx val="6"/>
          <c:order val="6"/>
          <c:tx>
            <c:strRef>
              <c:f>STATISTIQUE!$H$1</c:f>
              <c:strCache>
                <c:ptCount val="1"/>
                <c:pt idx="0">
                  <c:v>Tchad</c:v>
                </c:pt>
              </c:strCache>
            </c:strRef>
          </c:tx>
          <c:spPr>
            <a:solidFill>
              <a:srgbClr val="00B050"/>
            </a:solidFill>
          </c:spPr>
          <c:invertIfNegative val="0"/>
          <c:cat>
            <c:strRef>
              <c:f>STATISTIQUE!$A$2:$A$17</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STATISTIQUE!$H$2:$H$17</c:f>
              <c:numCache>
                <c:formatCode>General</c:formatCode>
                <c:ptCount val="16"/>
                <c:pt idx="0">
                  <c:v>47.570585365853645</c:v>
                </c:pt>
                <c:pt idx="1">
                  <c:v>47.581121951218435</c:v>
                </c:pt>
                <c:pt idx="2">
                  <c:v>47.615097560975606</c:v>
                </c:pt>
                <c:pt idx="3">
                  <c:v>47.690902439024413</c:v>
                </c:pt>
                <c:pt idx="4">
                  <c:v>47.822414634146348</c:v>
                </c:pt>
                <c:pt idx="5">
                  <c:v>48.027512195122213</c:v>
                </c:pt>
                <c:pt idx="6">
                  <c:v>48.322073170731713</c:v>
                </c:pt>
                <c:pt idx="7">
                  <c:v>48.701097560975604</c:v>
                </c:pt>
                <c:pt idx="8">
                  <c:v>49.153682926829283</c:v>
                </c:pt>
                <c:pt idx="9">
                  <c:v>49.66336585365854</c:v>
                </c:pt>
                <c:pt idx="10">
                  <c:v>50.206341463413807</c:v>
                </c:pt>
                <c:pt idx="11">
                  <c:v>50.752243902439062</c:v>
                </c:pt>
                <c:pt idx="12">
                  <c:v>51.274756097560982</c:v>
                </c:pt>
                <c:pt idx="13">
                  <c:v>51.754512195122011</c:v>
                </c:pt>
                <c:pt idx="14">
                  <c:v>52.181073170731715</c:v>
                </c:pt>
                <c:pt idx="15">
                  <c:v>52.553951219512044</c:v>
                </c:pt>
              </c:numCache>
            </c:numRef>
          </c:val>
          <c:extLst xmlns:c16r2="http://schemas.microsoft.com/office/drawing/2015/06/chart">
            <c:ext xmlns:c16="http://schemas.microsoft.com/office/drawing/2014/chart" uri="{C3380CC4-5D6E-409C-BE32-E72D297353CC}">
              <c16:uniqueId val="{00000006-6E25-4DA5-A5DE-1160126939E2}"/>
            </c:ext>
          </c:extLst>
        </c:ser>
        <c:dLbls>
          <c:showLegendKey val="0"/>
          <c:showVal val="0"/>
          <c:showCatName val="0"/>
          <c:showSerName val="0"/>
          <c:showPercent val="0"/>
          <c:showBubbleSize val="0"/>
        </c:dLbls>
        <c:gapWidth val="150"/>
        <c:axId val="197598864"/>
        <c:axId val="197599424"/>
      </c:barChart>
      <c:catAx>
        <c:axId val="197598864"/>
        <c:scaling>
          <c:orientation val="minMax"/>
        </c:scaling>
        <c:delete val="0"/>
        <c:axPos val="b"/>
        <c:numFmt formatCode="General" sourceLinked="0"/>
        <c:majorTickMark val="none"/>
        <c:minorTickMark val="none"/>
        <c:tickLblPos val="nextTo"/>
        <c:crossAx val="197599424"/>
        <c:crosses val="autoZero"/>
        <c:auto val="1"/>
        <c:lblAlgn val="ctr"/>
        <c:lblOffset val="100"/>
        <c:noMultiLvlLbl val="0"/>
      </c:catAx>
      <c:valAx>
        <c:axId val="197599424"/>
        <c:scaling>
          <c:orientation val="minMax"/>
        </c:scaling>
        <c:delete val="0"/>
        <c:axPos val="l"/>
        <c:majorGridlines/>
        <c:numFmt formatCode="General" sourceLinked="1"/>
        <c:majorTickMark val="none"/>
        <c:minorTickMark val="none"/>
        <c:tickLblPos val="nextTo"/>
        <c:crossAx val="197598864"/>
        <c:crosses val="autoZero"/>
        <c:crossBetween val="between"/>
      </c:valAx>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1"/>
    <c:view3D>
      <c:rotX val="15"/>
      <c:rotY val="20"/>
      <c:depthPercent val="100"/>
      <c:rAngAx val="1"/>
    </c:view3D>
    <c:floor>
      <c:thickness val="0"/>
    </c:floor>
    <c:sideWall>
      <c:thickness val="0"/>
    </c:sideWall>
    <c:backWall>
      <c:thickness val="0"/>
    </c:backWall>
    <c:plotArea>
      <c:layout>
        <c:manualLayout>
          <c:layoutTarget val="inner"/>
          <c:xMode val="edge"/>
          <c:yMode val="edge"/>
          <c:x val="8.1538418808760046E-2"/>
          <c:y val="5.6073331742623113E-2"/>
          <c:w val="0.90743865350164554"/>
          <c:h val="0.39380537660065379"/>
        </c:manualLayout>
      </c:layout>
      <c:bar3DChart>
        <c:barDir val="col"/>
        <c:grouping val="standard"/>
        <c:varyColors val="0"/>
        <c:ser>
          <c:idx val="0"/>
          <c:order val="0"/>
          <c:tx>
            <c:strRef>
              <c:f>Feuil1!$A$2</c:f>
              <c:strCache>
                <c:ptCount val="1"/>
                <c:pt idx="0">
                  <c:v>2015</c:v>
                </c:pt>
              </c:strCache>
            </c:strRef>
          </c:tx>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Feuil1!$B$1:$O$1</c:f>
              <c:strCache>
                <c:ptCount val="10"/>
                <c:pt idx="0">
                  <c:v>Gabon</c:v>
                </c:pt>
                <c:pt idx="2">
                  <c:v>Afrique subsaharienne (hors revenu élevé)</c:v>
                </c:pt>
                <c:pt idx="3">
                  <c:v>Tchad</c:v>
                </c:pt>
                <c:pt idx="4">
                  <c:v>République centrafricaine</c:v>
                </c:pt>
                <c:pt idx="6">
                  <c:v>Guinée équatoriale</c:v>
                </c:pt>
                <c:pt idx="8">
                  <c:v>Cameroun</c:v>
                </c:pt>
                <c:pt idx="9">
                  <c:v>Congo, République du</c:v>
                </c:pt>
              </c:strCache>
            </c:strRef>
          </c:cat>
          <c:val>
            <c:numRef>
              <c:f>Feuil1!$B$2:$O$2</c:f>
              <c:numCache>
                <c:formatCode>General</c:formatCode>
                <c:ptCount val="10"/>
              </c:numCache>
            </c:numRef>
          </c:val>
          <c:extLst xmlns:c16r2="http://schemas.microsoft.com/office/drawing/2015/06/chart">
            <c:ext xmlns:c16="http://schemas.microsoft.com/office/drawing/2014/chart" uri="{C3380CC4-5D6E-409C-BE32-E72D297353CC}">
              <c16:uniqueId val="{00000000-AE83-4891-BC78-A4EEB16F99A4}"/>
            </c:ext>
          </c:extLst>
        </c:ser>
        <c:ser>
          <c:idx val="1"/>
          <c:order val="1"/>
          <c:tx>
            <c:strRef>
              <c:f>Feuil1!$A$3</c:f>
              <c:strCache>
                <c:ptCount val="1"/>
                <c:pt idx="0">
                  <c:v>2016</c:v>
                </c:pt>
              </c:strCache>
            </c:strRef>
          </c:tx>
          <c:spPr>
            <a:solidFill>
              <a:srgbClr val="92D05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Feuil1!$B$1:$O$1</c:f>
              <c:strCache>
                <c:ptCount val="10"/>
                <c:pt idx="0">
                  <c:v>Gabon</c:v>
                </c:pt>
                <c:pt idx="2">
                  <c:v>Afrique subsaharienne (hors revenu élevé)</c:v>
                </c:pt>
                <c:pt idx="3">
                  <c:v>Tchad</c:v>
                </c:pt>
                <c:pt idx="4">
                  <c:v>République centrafricaine</c:v>
                </c:pt>
                <c:pt idx="6">
                  <c:v>Guinée équatoriale</c:v>
                </c:pt>
                <c:pt idx="8">
                  <c:v>Cameroun</c:v>
                </c:pt>
                <c:pt idx="9">
                  <c:v>Congo, République du</c:v>
                </c:pt>
              </c:strCache>
            </c:strRef>
          </c:cat>
          <c:val>
            <c:numRef>
              <c:f>Feuil1!$B$3:$O$3</c:f>
              <c:numCache>
                <c:formatCode>General</c:formatCode>
                <c:ptCount val="10"/>
                <c:pt idx="0">
                  <c:v>34.300000000000004</c:v>
                </c:pt>
                <c:pt idx="2">
                  <c:v>53.3</c:v>
                </c:pt>
                <c:pt idx="3">
                  <c:v>75.2</c:v>
                </c:pt>
                <c:pt idx="4">
                  <c:v>88.5</c:v>
                </c:pt>
                <c:pt idx="6">
                  <c:v>66.2</c:v>
                </c:pt>
                <c:pt idx="8">
                  <c:v>52.8</c:v>
                </c:pt>
                <c:pt idx="9">
                  <c:v>38.5</c:v>
                </c:pt>
              </c:numCache>
            </c:numRef>
          </c:val>
          <c:extLst xmlns:c16r2="http://schemas.microsoft.com/office/drawing/2015/06/chart">
            <c:ext xmlns:c16="http://schemas.microsoft.com/office/drawing/2014/chart" uri="{C3380CC4-5D6E-409C-BE32-E72D297353CC}">
              <c16:uniqueId val="{00000001-AE83-4891-BC78-A4EEB16F99A4}"/>
            </c:ext>
          </c:extLst>
        </c:ser>
        <c:dLbls>
          <c:showLegendKey val="0"/>
          <c:showVal val="1"/>
          <c:showCatName val="0"/>
          <c:showSerName val="0"/>
          <c:showPercent val="0"/>
          <c:showBubbleSize val="0"/>
        </c:dLbls>
        <c:gapWidth val="75"/>
        <c:shape val="cylinder"/>
        <c:axId val="197602224"/>
        <c:axId val="197602784"/>
        <c:axId val="192316384"/>
      </c:bar3DChart>
      <c:catAx>
        <c:axId val="197602224"/>
        <c:scaling>
          <c:orientation val="minMax"/>
        </c:scaling>
        <c:delete val="0"/>
        <c:axPos val="b"/>
        <c:numFmt formatCode="General" sourceLinked="1"/>
        <c:majorTickMark val="none"/>
        <c:minorTickMark val="none"/>
        <c:tickLblPos val="nextTo"/>
        <c:crossAx val="197602784"/>
        <c:crosses val="autoZero"/>
        <c:auto val="1"/>
        <c:lblAlgn val="ctr"/>
        <c:lblOffset val="100"/>
        <c:noMultiLvlLbl val="0"/>
      </c:catAx>
      <c:valAx>
        <c:axId val="197602784"/>
        <c:scaling>
          <c:orientation val="minMax"/>
        </c:scaling>
        <c:delete val="0"/>
        <c:axPos val="l"/>
        <c:numFmt formatCode="General" sourceLinked="1"/>
        <c:majorTickMark val="none"/>
        <c:minorTickMark val="none"/>
        <c:tickLblPos val="nextTo"/>
        <c:crossAx val="197602224"/>
        <c:crosses val="autoZero"/>
        <c:crossBetween val="between"/>
      </c:valAx>
      <c:serAx>
        <c:axId val="192316384"/>
        <c:scaling>
          <c:orientation val="minMax"/>
        </c:scaling>
        <c:delete val="1"/>
        <c:axPos val="b"/>
        <c:majorTickMark val="none"/>
        <c:minorTickMark val="none"/>
        <c:tickLblPos val="none"/>
        <c:crossAx val="197602784"/>
        <c:crosses val="autoZero"/>
      </c:serAx>
    </c:plotArea>
    <c:legend>
      <c:legendPos val="b"/>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a:t>ECONOMIC</a:t>
            </a:r>
            <a:r>
              <a:rPr lang="fr-FR" baseline="0"/>
              <a:t> FREEDOM  1995-2017</a:t>
            </a:r>
            <a:endParaRPr lang="fr-FR"/>
          </a:p>
        </c:rich>
      </c:tx>
      <c:overlay val="0"/>
    </c:title>
    <c:autoTitleDeleted val="0"/>
    <c:view3D>
      <c:rotX val="15"/>
      <c:rotY val="20"/>
      <c:rAngAx val="0"/>
    </c:view3D>
    <c:floor>
      <c:thickness val="0"/>
    </c:floor>
    <c:sideWall>
      <c:thickness val="0"/>
    </c:sideWall>
    <c:backWall>
      <c:thickness val="0"/>
    </c:backWall>
    <c:plotArea>
      <c:layout/>
      <c:bar3DChart>
        <c:barDir val="col"/>
        <c:grouping val="stacked"/>
        <c:varyColors val="0"/>
        <c:ser>
          <c:idx val="0"/>
          <c:order val="0"/>
          <c:tx>
            <c:strRef>
              <c:f>'FREEDOM ECONOMIC'!$A$13</c:f>
              <c:strCache>
                <c:ptCount val="1"/>
                <c:pt idx="0">
                  <c:v>WORLD</c:v>
                </c:pt>
              </c:strCache>
            </c:strRef>
          </c:tx>
          <c:spPr>
            <a:solidFill>
              <a:srgbClr val="00B050"/>
            </a:solidFill>
          </c:spPr>
          <c:invertIfNegative val="0"/>
          <c:cat>
            <c:numRef>
              <c:f>'FREEDOM ECONOMIC'!$B$12:$Y$12</c:f>
              <c:numCache>
                <c:formatCode>General</c:formatCod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numCache>
            </c:numRef>
          </c:cat>
          <c:val>
            <c:numRef>
              <c:f>'FREEDOM ECONOMIC'!$B$13:$Y$13</c:f>
              <c:numCache>
                <c:formatCode>General</c:formatCode>
                <c:ptCount val="24"/>
                <c:pt idx="0">
                  <c:v>57.6</c:v>
                </c:pt>
                <c:pt idx="1">
                  <c:v>57.1</c:v>
                </c:pt>
                <c:pt idx="2">
                  <c:v>57.3</c:v>
                </c:pt>
                <c:pt idx="3">
                  <c:v>57.2</c:v>
                </c:pt>
                <c:pt idx="4">
                  <c:v>57.6</c:v>
                </c:pt>
                <c:pt idx="5">
                  <c:v>58.1</c:v>
                </c:pt>
                <c:pt idx="6">
                  <c:v>59.2</c:v>
                </c:pt>
                <c:pt idx="7">
                  <c:v>59.2</c:v>
                </c:pt>
                <c:pt idx="8">
                  <c:v>59.6</c:v>
                </c:pt>
                <c:pt idx="9">
                  <c:v>59.6</c:v>
                </c:pt>
                <c:pt idx="10">
                  <c:v>59.6</c:v>
                </c:pt>
                <c:pt idx="11">
                  <c:v>59.9</c:v>
                </c:pt>
                <c:pt idx="12">
                  <c:v>60.1</c:v>
                </c:pt>
                <c:pt idx="13">
                  <c:v>60.2</c:v>
                </c:pt>
                <c:pt idx="14">
                  <c:v>59.5</c:v>
                </c:pt>
                <c:pt idx="15">
                  <c:v>59.4</c:v>
                </c:pt>
                <c:pt idx="16">
                  <c:v>59.7</c:v>
                </c:pt>
                <c:pt idx="17">
                  <c:v>59.5</c:v>
                </c:pt>
                <c:pt idx="18">
                  <c:v>59.6</c:v>
                </c:pt>
                <c:pt idx="19">
                  <c:v>60.3</c:v>
                </c:pt>
                <c:pt idx="20">
                  <c:v>60.4</c:v>
                </c:pt>
                <c:pt idx="21">
                  <c:v>60.7</c:v>
                </c:pt>
                <c:pt idx="22">
                  <c:v>60.9</c:v>
                </c:pt>
                <c:pt idx="23">
                  <c:v>61.1</c:v>
                </c:pt>
              </c:numCache>
            </c:numRef>
          </c:val>
          <c:extLst xmlns:c16r2="http://schemas.microsoft.com/office/drawing/2015/06/chart">
            <c:ext xmlns:c16="http://schemas.microsoft.com/office/drawing/2014/chart" uri="{C3380CC4-5D6E-409C-BE32-E72D297353CC}">
              <c16:uniqueId val="{00000000-4147-466A-BD36-8939DAF2650B}"/>
            </c:ext>
          </c:extLst>
        </c:ser>
        <c:ser>
          <c:idx val="1"/>
          <c:order val="1"/>
          <c:tx>
            <c:strRef>
              <c:f>'FREEDOM ECONOMIC'!$A$14</c:f>
              <c:strCache>
                <c:ptCount val="1"/>
                <c:pt idx="0">
                  <c:v>AFRIQUE SUB-SAHARA</c:v>
                </c:pt>
              </c:strCache>
            </c:strRef>
          </c:tx>
          <c:spPr>
            <a:solidFill>
              <a:srgbClr val="565C04"/>
            </a:solidFill>
          </c:spPr>
          <c:invertIfNegative val="0"/>
          <c:cat>
            <c:numRef>
              <c:f>'FREEDOM ECONOMIC'!$B$12:$Y$12</c:f>
              <c:numCache>
                <c:formatCode>General</c:formatCod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numCache>
            </c:numRef>
          </c:cat>
          <c:val>
            <c:numRef>
              <c:f>'FREEDOM ECONOMIC'!$B$14:$Y$14</c:f>
              <c:numCache>
                <c:formatCode>General</c:formatCode>
                <c:ptCount val="24"/>
                <c:pt idx="0">
                  <c:v>51.7</c:v>
                </c:pt>
                <c:pt idx="1">
                  <c:v>51.3</c:v>
                </c:pt>
                <c:pt idx="2">
                  <c:v>51.4</c:v>
                </c:pt>
                <c:pt idx="3">
                  <c:v>51.8</c:v>
                </c:pt>
                <c:pt idx="4">
                  <c:v>52</c:v>
                </c:pt>
                <c:pt idx="5">
                  <c:v>52.2</c:v>
                </c:pt>
                <c:pt idx="6">
                  <c:v>54.7</c:v>
                </c:pt>
                <c:pt idx="7">
                  <c:v>55.3</c:v>
                </c:pt>
                <c:pt idx="8">
                  <c:v>55.3</c:v>
                </c:pt>
                <c:pt idx="9">
                  <c:v>55.4</c:v>
                </c:pt>
                <c:pt idx="10">
                  <c:v>55.5</c:v>
                </c:pt>
                <c:pt idx="11">
                  <c:v>55.2</c:v>
                </c:pt>
                <c:pt idx="12">
                  <c:v>54.3</c:v>
                </c:pt>
                <c:pt idx="13">
                  <c:v>54.6</c:v>
                </c:pt>
                <c:pt idx="14">
                  <c:v>54.3</c:v>
                </c:pt>
                <c:pt idx="15">
                  <c:v>53.1</c:v>
                </c:pt>
                <c:pt idx="16">
                  <c:v>52.9</c:v>
                </c:pt>
                <c:pt idx="17">
                  <c:v>53.5</c:v>
                </c:pt>
                <c:pt idx="18">
                  <c:v>53.7</c:v>
                </c:pt>
                <c:pt idx="19">
                  <c:v>53.7</c:v>
                </c:pt>
                <c:pt idx="20">
                  <c:v>54.6</c:v>
                </c:pt>
                <c:pt idx="21">
                  <c:v>54.9</c:v>
                </c:pt>
                <c:pt idx="22">
                  <c:v>55.5</c:v>
                </c:pt>
                <c:pt idx="23">
                  <c:v>55</c:v>
                </c:pt>
              </c:numCache>
            </c:numRef>
          </c:val>
          <c:extLst xmlns:c16r2="http://schemas.microsoft.com/office/drawing/2015/06/chart">
            <c:ext xmlns:c16="http://schemas.microsoft.com/office/drawing/2014/chart" uri="{C3380CC4-5D6E-409C-BE32-E72D297353CC}">
              <c16:uniqueId val="{00000001-4147-466A-BD36-8939DAF2650B}"/>
            </c:ext>
          </c:extLst>
        </c:ser>
        <c:ser>
          <c:idx val="2"/>
          <c:order val="2"/>
          <c:tx>
            <c:strRef>
              <c:f>'FREEDOM ECONOMIC'!$A$15</c:f>
              <c:strCache>
                <c:ptCount val="1"/>
                <c:pt idx="0">
                  <c:v>CAMEROUN</c:v>
                </c:pt>
              </c:strCache>
            </c:strRef>
          </c:tx>
          <c:spPr>
            <a:solidFill>
              <a:schemeClr val="tx2"/>
            </a:solidFill>
          </c:spPr>
          <c:invertIfNegative val="0"/>
          <c:cat>
            <c:numRef>
              <c:f>'FREEDOM ECONOMIC'!$B$12:$Y$12</c:f>
              <c:numCache>
                <c:formatCode>General</c:formatCod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numCache>
            </c:numRef>
          </c:cat>
          <c:val>
            <c:numRef>
              <c:f>'FREEDOM ECONOMIC'!$B$15:$Y$15</c:f>
              <c:numCache>
                <c:formatCode>General</c:formatCode>
                <c:ptCount val="24"/>
                <c:pt idx="0">
                  <c:v>51.3</c:v>
                </c:pt>
                <c:pt idx="1">
                  <c:v>45.7</c:v>
                </c:pt>
                <c:pt idx="2">
                  <c:v>44.6</c:v>
                </c:pt>
                <c:pt idx="3">
                  <c:v>48</c:v>
                </c:pt>
                <c:pt idx="4">
                  <c:v>50.3</c:v>
                </c:pt>
                <c:pt idx="5">
                  <c:v>49.9</c:v>
                </c:pt>
                <c:pt idx="6">
                  <c:v>53.3</c:v>
                </c:pt>
                <c:pt idx="7">
                  <c:v>52.8</c:v>
                </c:pt>
                <c:pt idx="8">
                  <c:v>52.7</c:v>
                </c:pt>
                <c:pt idx="9">
                  <c:v>52.3</c:v>
                </c:pt>
                <c:pt idx="10">
                  <c:v>53</c:v>
                </c:pt>
                <c:pt idx="11">
                  <c:v>54.6</c:v>
                </c:pt>
                <c:pt idx="12">
                  <c:v>55.6</c:v>
                </c:pt>
                <c:pt idx="13">
                  <c:v>54.3</c:v>
                </c:pt>
                <c:pt idx="14">
                  <c:v>53</c:v>
                </c:pt>
                <c:pt idx="15">
                  <c:v>52.3</c:v>
                </c:pt>
                <c:pt idx="16">
                  <c:v>51.8</c:v>
                </c:pt>
                <c:pt idx="17">
                  <c:v>51.8</c:v>
                </c:pt>
                <c:pt idx="18">
                  <c:v>52.3</c:v>
                </c:pt>
                <c:pt idx="19">
                  <c:v>52.6</c:v>
                </c:pt>
                <c:pt idx="20">
                  <c:v>51.9</c:v>
                </c:pt>
                <c:pt idx="21">
                  <c:v>54.2</c:v>
                </c:pt>
                <c:pt idx="22">
                  <c:v>51.8</c:v>
                </c:pt>
                <c:pt idx="23">
                  <c:v>51.9</c:v>
                </c:pt>
              </c:numCache>
            </c:numRef>
          </c:val>
          <c:extLst xmlns:c16r2="http://schemas.microsoft.com/office/drawing/2015/06/chart">
            <c:ext xmlns:c16="http://schemas.microsoft.com/office/drawing/2014/chart" uri="{C3380CC4-5D6E-409C-BE32-E72D297353CC}">
              <c16:uniqueId val="{00000002-4147-466A-BD36-8939DAF2650B}"/>
            </c:ext>
          </c:extLst>
        </c:ser>
        <c:ser>
          <c:idx val="3"/>
          <c:order val="3"/>
          <c:tx>
            <c:strRef>
              <c:f>'FREEDOM ECONOMIC'!$A$16</c:f>
              <c:strCache>
                <c:ptCount val="1"/>
                <c:pt idx="0">
                  <c:v>CONGO</c:v>
                </c:pt>
              </c:strCache>
            </c:strRef>
          </c:tx>
          <c:spPr>
            <a:solidFill>
              <a:srgbClr val="FF0000"/>
            </a:solidFill>
          </c:spPr>
          <c:invertIfNegative val="0"/>
          <c:cat>
            <c:numRef>
              <c:f>'FREEDOM ECONOMIC'!$B$12:$Y$12</c:f>
              <c:numCache>
                <c:formatCode>General</c:formatCod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numCache>
            </c:numRef>
          </c:cat>
          <c:val>
            <c:numRef>
              <c:f>'FREEDOM ECONOMIC'!$B$16:$Y$16</c:f>
              <c:numCache>
                <c:formatCode>General</c:formatCode>
                <c:ptCount val="24"/>
                <c:pt idx="0">
                  <c:v>0</c:v>
                </c:pt>
                <c:pt idx="1">
                  <c:v>40.300000000000004</c:v>
                </c:pt>
                <c:pt idx="2">
                  <c:v>42.2</c:v>
                </c:pt>
                <c:pt idx="3">
                  <c:v>33.800000000000004</c:v>
                </c:pt>
                <c:pt idx="4">
                  <c:v>41.6</c:v>
                </c:pt>
                <c:pt idx="5">
                  <c:v>40.6</c:v>
                </c:pt>
                <c:pt idx="6">
                  <c:v>44.3</c:v>
                </c:pt>
                <c:pt idx="7">
                  <c:v>45.3</c:v>
                </c:pt>
                <c:pt idx="8">
                  <c:v>47.7</c:v>
                </c:pt>
                <c:pt idx="9">
                  <c:v>45.9</c:v>
                </c:pt>
                <c:pt idx="10">
                  <c:v>46.2</c:v>
                </c:pt>
                <c:pt idx="11">
                  <c:v>43.8</c:v>
                </c:pt>
                <c:pt idx="12">
                  <c:v>44.4</c:v>
                </c:pt>
                <c:pt idx="13">
                  <c:v>45.3</c:v>
                </c:pt>
                <c:pt idx="14">
                  <c:v>45.4</c:v>
                </c:pt>
                <c:pt idx="15">
                  <c:v>43.2</c:v>
                </c:pt>
                <c:pt idx="16">
                  <c:v>43.6</c:v>
                </c:pt>
                <c:pt idx="17">
                  <c:v>43.8</c:v>
                </c:pt>
                <c:pt idx="18">
                  <c:v>43.5</c:v>
                </c:pt>
                <c:pt idx="19">
                  <c:v>43.7</c:v>
                </c:pt>
                <c:pt idx="20">
                  <c:v>42.7</c:v>
                </c:pt>
                <c:pt idx="21">
                  <c:v>42.8</c:v>
                </c:pt>
                <c:pt idx="22">
                  <c:v>40</c:v>
                </c:pt>
                <c:pt idx="23">
                  <c:v>38.9</c:v>
                </c:pt>
              </c:numCache>
            </c:numRef>
          </c:val>
          <c:extLst xmlns:c16r2="http://schemas.microsoft.com/office/drawing/2015/06/chart">
            <c:ext xmlns:c16="http://schemas.microsoft.com/office/drawing/2014/chart" uri="{C3380CC4-5D6E-409C-BE32-E72D297353CC}">
              <c16:uniqueId val="{00000003-4147-466A-BD36-8939DAF2650B}"/>
            </c:ext>
          </c:extLst>
        </c:ser>
        <c:ser>
          <c:idx val="4"/>
          <c:order val="4"/>
          <c:tx>
            <c:strRef>
              <c:f>'FREEDOM ECONOMIC'!$A$17</c:f>
              <c:strCache>
                <c:ptCount val="1"/>
                <c:pt idx="0">
                  <c:v>GABON</c:v>
                </c:pt>
              </c:strCache>
            </c:strRef>
          </c:tx>
          <c:spPr>
            <a:solidFill>
              <a:srgbClr val="FFC000"/>
            </a:solidFill>
          </c:spPr>
          <c:invertIfNegative val="0"/>
          <c:cat>
            <c:numRef>
              <c:f>'FREEDOM ECONOMIC'!$B$12:$Y$12</c:f>
              <c:numCache>
                <c:formatCode>General</c:formatCod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numCache>
            </c:numRef>
          </c:cat>
          <c:val>
            <c:numRef>
              <c:f>'FREEDOM ECONOMIC'!$B$17:$Y$17</c:f>
              <c:numCache>
                <c:formatCode>General</c:formatCode>
                <c:ptCount val="24"/>
                <c:pt idx="0">
                  <c:v>57.5</c:v>
                </c:pt>
                <c:pt idx="1">
                  <c:v>55.7</c:v>
                </c:pt>
                <c:pt idx="2">
                  <c:v>58.8</c:v>
                </c:pt>
                <c:pt idx="3">
                  <c:v>59.2</c:v>
                </c:pt>
                <c:pt idx="4">
                  <c:v>60.5</c:v>
                </c:pt>
                <c:pt idx="5">
                  <c:v>58.2</c:v>
                </c:pt>
                <c:pt idx="6">
                  <c:v>55</c:v>
                </c:pt>
                <c:pt idx="7">
                  <c:v>58</c:v>
                </c:pt>
                <c:pt idx="8">
                  <c:v>58.7</c:v>
                </c:pt>
                <c:pt idx="9">
                  <c:v>57.1</c:v>
                </c:pt>
                <c:pt idx="10">
                  <c:v>54.8</c:v>
                </c:pt>
                <c:pt idx="11">
                  <c:v>56.1</c:v>
                </c:pt>
                <c:pt idx="12">
                  <c:v>54.8</c:v>
                </c:pt>
                <c:pt idx="13">
                  <c:v>54.2</c:v>
                </c:pt>
                <c:pt idx="14">
                  <c:v>55</c:v>
                </c:pt>
                <c:pt idx="15">
                  <c:v>55.4</c:v>
                </c:pt>
                <c:pt idx="16">
                  <c:v>56.7</c:v>
                </c:pt>
                <c:pt idx="17">
                  <c:v>56.4</c:v>
                </c:pt>
                <c:pt idx="18">
                  <c:v>57.8</c:v>
                </c:pt>
                <c:pt idx="19">
                  <c:v>58.3</c:v>
                </c:pt>
                <c:pt idx="20">
                  <c:v>59</c:v>
                </c:pt>
                <c:pt idx="21">
                  <c:v>58.6</c:v>
                </c:pt>
                <c:pt idx="22">
                  <c:v>58</c:v>
                </c:pt>
              </c:numCache>
            </c:numRef>
          </c:val>
          <c:extLst xmlns:c16r2="http://schemas.microsoft.com/office/drawing/2015/06/chart">
            <c:ext xmlns:c16="http://schemas.microsoft.com/office/drawing/2014/chart" uri="{C3380CC4-5D6E-409C-BE32-E72D297353CC}">
              <c16:uniqueId val="{00000004-4147-466A-BD36-8939DAF2650B}"/>
            </c:ext>
          </c:extLst>
        </c:ser>
        <c:ser>
          <c:idx val="5"/>
          <c:order val="5"/>
          <c:tx>
            <c:strRef>
              <c:f>'FREEDOM ECONOMIC'!$A$18</c:f>
              <c:strCache>
                <c:ptCount val="1"/>
                <c:pt idx="0">
                  <c:v>GUINEE EQUATORIALE</c:v>
                </c:pt>
              </c:strCache>
            </c:strRef>
          </c:tx>
          <c:spPr>
            <a:solidFill>
              <a:srgbClr val="00B0F0"/>
            </a:solidFill>
          </c:spPr>
          <c:invertIfNegative val="0"/>
          <c:cat>
            <c:numRef>
              <c:f>'FREEDOM ECONOMIC'!$B$12:$Y$12</c:f>
              <c:numCache>
                <c:formatCode>General</c:formatCod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numCache>
            </c:numRef>
          </c:cat>
          <c:val>
            <c:numRef>
              <c:f>'FREEDOM ECONOMIC'!$B$18:$Y$18</c:f>
              <c:numCache>
                <c:formatCode>General</c:formatCode>
                <c:ptCount val="24"/>
                <c:pt idx="0">
                  <c:v>0</c:v>
                </c:pt>
                <c:pt idx="1">
                  <c:v>0</c:v>
                </c:pt>
                <c:pt idx="2">
                  <c:v>0</c:v>
                </c:pt>
                <c:pt idx="3">
                  <c:v>0</c:v>
                </c:pt>
                <c:pt idx="4">
                  <c:v>45.1</c:v>
                </c:pt>
                <c:pt idx="5">
                  <c:v>45.6</c:v>
                </c:pt>
                <c:pt idx="6">
                  <c:v>47.9</c:v>
                </c:pt>
                <c:pt idx="7">
                  <c:v>46.4</c:v>
                </c:pt>
                <c:pt idx="8">
                  <c:v>53.1</c:v>
                </c:pt>
                <c:pt idx="9">
                  <c:v>53.3</c:v>
                </c:pt>
                <c:pt idx="10">
                  <c:v>53.3</c:v>
                </c:pt>
                <c:pt idx="11">
                  <c:v>51.5</c:v>
                </c:pt>
                <c:pt idx="12">
                  <c:v>53.2</c:v>
                </c:pt>
                <c:pt idx="13">
                  <c:v>51.6</c:v>
                </c:pt>
                <c:pt idx="14">
                  <c:v>51.3</c:v>
                </c:pt>
                <c:pt idx="15">
                  <c:v>48.6</c:v>
                </c:pt>
                <c:pt idx="16">
                  <c:v>47.5</c:v>
                </c:pt>
                <c:pt idx="17">
                  <c:v>42.8</c:v>
                </c:pt>
                <c:pt idx="18">
                  <c:v>42.3</c:v>
                </c:pt>
                <c:pt idx="19">
                  <c:v>44.4</c:v>
                </c:pt>
                <c:pt idx="20">
                  <c:v>40.4</c:v>
                </c:pt>
                <c:pt idx="21">
                  <c:v>43.7</c:v>
                </c:pt>
                <c:pt idx="22">
                  <c:v>45</c:v>
                </c:pt>
                <c:pt idx="23">
                  <c:v>42</c:v>
                </c:pt>
              </c:numCache>
            </c:numRef>
          </c:val>
          <c:extLst xmlns:c16r2="http://schemas.microsoft.com/office/drawing/2015/06/chart">
            <c:ext xmlns:c16="http://schemas.microsoft.com/office/drawing/2014/chart" uri="{C3380CC4-5D6E-409C-BE32-E72D297353CC}">
              <c16:uniqueId val="{00000005-4147-466A-BD36-8939DAF2650B}"/>
            </c:ext>
          </c:extLst>
        </c:ser>
        <c:ser>
          <c:idx val="6"/>
          <c:order val="6"/>
          <c:tx>
            <c:strRef>
              <c:f>'FREEDOM ECONOMIC'!$A$19</c:f>
              <c:strCache>
                <c:ptCount val="1"/>
                <c:pt idx="0">
                  <c:v>REPUBLIQUE CENTRAFICAINE</c:v>
                </c:pt>
              </c:strCache>
            </c:strRef>
          </c:tx>
          <c:spPr>
            <a:solidFill>
              <a:srgbClr val="002060"/>
            </a:solidFill>
          </c:spPr>
          <c:invertIfNegative val="0"/>
          <c:cat>
            <c:numRef>
              <c:f>'FREEDOM ECONOMIC'!$B$12:$Y$12</c:f>
              <c:numCache>
                <c:formatCode>General</c:formatCod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numCache>
            </c:numRef>
          </c:cat>
          <c:val>
            <c:numRef>
              <c:f>'FREEDOM ECONOMIC'!$B$19:$Y$19</c:f>
              <c:numCache>
                <c:formatCode>General</c:formatCode>
                <c:ptCount val="24"/>
                <c:pt idx="0">
                  <c:v>0</c:v>
                </c:pt>
                <c:pt idx="1">
                  <c:v>0</c:v>
                </c:pt>
                <c:pt idx="2">
                  <c:v>0</c:v>
                </c:pt>
                <c:pt idx="3">
                  <c:v>0</c:v>
                </c:pt>
                <c:pt idx="4">
                  <c:v>0</c:v>
                </c:pt>
                <c:pt idx="5">
                  <c:v>0</c:v>
                </c:pt>
                <c:pt idx="6">
                  <c:v>0</c:v>
                </c:pt>
                <c:pt idx="7">
                  <c:v>59.8</c:v>
                </c:pt>
                <c:pt idx="8">
                  <c:v>60</c:v>
                </c:pt>
                <c:pt idx="9">
                  <c:v>57.5</c:v>
                </c:pt>
                <c:pt idx="10">
                  <c:v>56.5</c:v>
                </c:pt>
                <c:pt idx="11">
                  <c:v>54.2</c:v>
                </c:pt>
                <c:pt idx="12">
                  <c:v>50.6</c:v>
                </c:pt>
                <c:pt idx="13">
                  <c:v>48.6</c:v>
                </c:pt>
                <c:pt idx="14">
                  <c:v>48.3</c:v>
                </c:pt>
                <c:pt idx="15">
                  <c:v>48.4</c:v>
                </c:pt>
                <c:pt idx="16">
                  <c:v>49.3</c:v>
                </c:pt>
                <c:pt idx="17">
                  <c:v>50.3</c:v>
                </c:pt>
                <c:pt idx="18">
                  <c:v>50.4</c:v>
                </c:pt>
                <c:pt idx="19">
                  <c:v>46.7</c:v>
                </c:pt>
                <c:pt idx="20">
                  <c:v>45.9</c:v>
                </c:pt>
                <c:pt idx="21">
                  <c:v>45.2</c:v>
                </c:pt>
                <c:pt idx="22">
                  <c:v>51.8</c:v>
                </c:pt>
                <c:pt idx="23">
                  <c:v>49.2</c:v>
                </c:pt>
              </c:numCache>
            </c:numRef>
          </c:val>
          <c:extLst xmlns:c16r2="http://schemas.microsoft.com/office/drawing/2015/06/chart">
            <c:ext xmlns:c16="http://schemas.microsoft.com/office/drawing/2014/chart" uri="{C3380CC4-5D6E-409C-BE32-E72D297353CC}">
              <c16:uniqueId val="{00000006-4147-466A-BD36-8939DAF2650B}"/>
            </c:ext>
          </c:extLst>
        </c:ser>
        <c:ser>
          <c:idx val="7"/>
          <c:order val="7"/>
          <c:tx>
            <c:strRef>
              <c:f>'FREEDOM ECONOMIC'!$A$20</c:f>
              <c:strCache>
                <c:ptCount val="1"/>
                <c:pt idx="0">
                  <c:v>TCHAD</c:v>
                </c:pt>
              </c:strCache>
            </c:strRef>
          </c:tx>
          <c:spPr>
            <a:solidFill>
              <a:srgbClr val="00B050"/>
            </a:solidFill>
          </c:spPr>
          <c:invertIfNegative val="0"/>
          <c:cat>
            <c:numRef>
              <c:f>'FREEDOM ECONOMIC'!$B$12:$Y$12</c:f>
              <c:numCache>
                <c:formatCode>General</c:formatCod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numCache>
            </c:numRef>
          </c:cat>
          <c:val>
            <c:numRef>
              <c:f>'FREEDOM ECONOMIC'!$B$20:$Y$20</c:f>
              <c:numCache>
                <c:formatCode>General</c:formatCode>
                <c:ptCount val="24"/>
                <c:pt idx="0">
                  <c:v>0</c:v>
                </c:pt>
                <c:pt idx="1">
                  <c:v>0</c:v>
                </c:pt>
                <c:pt idx="2">
                  <c:v>45.1</c:v>
                </c:pt>
                <c:pt idx="3">
                  <c:v>46.6</c:v>
                </c:pt>
                <c:pt idx="4">
                  <c:v>47.2</c:v>
                </c:pt>
                <c:pt idx="5">
                  <c:v>46.8</c:v>
                </c:pt>
                <c:pt idx="6">
                  <c:v>46.4</c:v>
                </c:pt>
                <c:pt idx="7">
                  <c:v>49.2</c:v>
                </c:pt>
                <c:pt idx="8">
                  <c:v>52.6</c:v>
                </c:pt>
                <c:pt idx="9">
                  <c:v>53.1</c:v>
                </c:pt>
                <c:pt idx="10">
                  <c:v>52.1</c:v>
                </c:pt>
                <c:pt idx="11">
                  <c:v>50</c:v>
                </c:pt>
                <c:pt idx="12">
                  <c:v>50.1</c:v>
                </c:pt>
                <c:pt idx="13">
                  <c:v>47.8</c:v>
                </c:pt>
                <c:pt idx="14">
                  <c:v>47.5</c:v>
                </c:pt>
                <c:pt idx="15">
                  <c:v>47.5</c:v>
                </c:pt>
                <c:pt idx="16">
                  <c:v>45.3</c:v>
                </c:pt>
                <c:pt idx="17">
                  <c:v>44.8</c:v>
                </c:pt>
                <c:pt idx="18">
                  <c:v>45.2</c:v>
                </c:pt>
                <c:pt idx="19">
                  <c:v>44.5</c:v>
                </c:pt>
                <c:pt idx="20">
                  <c:v>45.9</c:v>
                </c:pt>
                <c:pt idx="21">
                  <c:v>46.3</c:v>
                </c:pt>
                <c:pt idx="22">
                  <c:v>49</c:v>
                </c:pt>
                <c:pt idx="23">
                  <c:v>49.3</c:v>
                </c:pt>
              </c:numCache>
            </c:numRef>
          </c:val>
          <c:extLst xmlns:c16r2="http://schemas.microsoft.com/office/drawing/2015/06/chart">
            <c:ext xmlns:c16="http://schemas.microsoft.com/office/drawing/2014/chart" uri="{C3380CC4-5D6E-409C-BE32-E72D297353CC}">
              <c16:uniqueId val="{00000007-4147-466A-BD36-8939DAF2650B}"/>
            </c:ext>
          </c:extLst>
        </c:ser>
        <c:ser>
          <c:idx val="8"/>
          <c:order val="8"/>
          <c:tx>
            <c:strRef>
              <c:f>'FREEDOM ECONOMIC'!$A$21</c:f>
              <c:strCache>
                <c:ptCount val="1"/>
              </c:strCache>
            </c:strRef>
          </c:tx>
          <c:invertIfNegative val="0"/>
          <c:cat>
            <c:numRef>
              <c:f>'FREEDOM ECONOMIC'!$B$12:$Y$12</c:f>
              <c:numCache>
                <c:formatCode>General</c:formatCode>
                <c:ptCount val="24"/>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pt idx="21">
                  <c:v>2016</c:v>
                </c:pt>
                <c:pt idx="22">
                  <c:v>2017</c:v>
                </c:pt>
                <c:pt idx="23">
                  <c:v>2018</c:v>
                </c:pt>
              </c:numCache>
            </c:numRef>
          </c:cat>
          <c:val>
            <c:numRef>
              <c:f>'FREEDOM ECONOMIC'!$B$21:$Y$21</c:f>
              <c:numCache>
                <c:formatCode>General</c:formatCode>
                <c:ptCount val="24"/>
              </c:numCache>
            </c:numRef>
          </c:val>
          <c:extLst xmlns:c16r2="http://schemas.microsoft.com/office/drawing/2015/06/chart">
            <c:ext xmlns:c16="http://schemas.microsoft.com/office/drawing/2014/chart" uri="{C3380CC4-5D6E-409C-BE32-E72D297353CC}">
              <c16:uniqueId val="{00000008-4147-466A-BD36-8939DAF2650B}"/>
            </c:ext>
          </c:extLst>
        </c:ser>
        <c:dLbls>
          <c:showLegendKey val="0"/>
          <c:showVal val="0"/>
          <c:showCatName val="0"/>
          <c:showSerName val="0"/>
          <c:showPercent val="0"/>
          <c:showBubbleSize val="0"/>
        </c:dLbls>
        <c:gapWidth val="150"/>
        <c:shape val="cylinder"/>
        <c:axId val="196761376"/>
        <c:axId val="196761936"/>
        <c:axId val="0"/>
      </c:bar3DChart>
      <c:catAx>
        <c:axId val="196761376"/>
        <c:scaling>
          <c:orientation val="minMax"/>
        </c:scaling>
        <c:delete val="0"/>
        <c:axPos val="b"/>
        <c:numFmt formatCode="General" sourceLinked="1"/>
        <c:majorTickMark val="none"/>
        <c:minorTickMark val="none"/>
        <c:tickLblPos val="nextTo"/>
        <c:crossAx val="196761936"/>
        <c:crosses val="autoZero"/>
        <c:auto val="1"/>
        <c:lblAlgn val="ctr"/>
        <c:lblOffset val="100"/>
        <c:noMultiLvlLbl val="0"/>
      </c:catAx>
      <c:valAx>
        <c:axId val="196761936"/>
        <c:scaling>
          <c:orientation val="minMax"/>
        </c:scaling>
        <c:delete val="0"/>
        <c:axPos val="l"/>
        <c:majorGridlines/>
        <c:title>
          <c:overlay val="0"/>
        </c:title>
        <c:numFmt formatCode="General" sourceLinked="1"/>
        <c:majorTickMark val="none"/>
        <c:minorTickMark val="none"/>
        <c:tickLblPos val="nextTo"/>
        <c:crossAx val="196761376"/>
        <c:crosses val="autoZero"/>
        <c:crossBetween val="between"/>
      </c:valAx>
    </c:plotArea>
    <c:legend>
      <c:legendPos val="r"/>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Feuil1!$C$1</c:f>
              <c:strCache>
                <c:ptCount val="1"/>
                <c:pt idx="0">
                  <c:v>CPI Score 2017</c:v>
                </c:pt>
              </c:strCache>
            </c:strRef>
          </c:tx>
          <c:spPr>
            <a:solidFill>
              <a:srgbClr val="0070C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multiLvlStrRef>
              <c:f>Feuil1!$A$2:$B$7</c:f>
              <c:multiLvlStrCache>
                <c:ptCount val="6"/>
                <c:lvl>
                  <c:pt idx="0">
                    <c:v>TCD</c:v>
                  </c:pt>
                  <c:pt idx="1">
                    <c:v>GAB</c:v>
                  </c:pt>
                  <c:pt idx="2">
                    <c:v>CMR</c:v>
                  </c:pt>
                  <c:pt idx="3">
                    <c:v>CAF</c:v>
                  </c:pt>
                  <c:pt idx="4">
                    <c:v>COG</c:v>
                  </c:pt>
                  <c:pt idx="5">
                    <c:v>GNQ</c:v>
                  </c:pt>
                </c:lvl>
                <c:lvl>
                  <c:pt idx="0">
                    <c:v>Chad</c:v>
                  </c:pt>
                  <c:pt idx="1">
                    <c:v>Gabon</c:v>
                  </c:pt>
                  <c:pt idx="2">
                    <c:v>Cameroon</c:v>
                  </c:pt>
                  <c:pt idx="3">
                    <c:v>Central African Republic</c:v>
                  </c:pt>
                  <c:pt idx="4">
                    <c:v>Congo</c:v>
                  </c:pt>
                  <c:pt idx="5">
                    <c:v>Equatorial Guinea</c:v>
                  </c:pt>
                </c:lvl>
              </c:multiLvlStrCache>
            </c:multiLvlStrRef>
          </c:cat>
          <c:val>
            <c:numRef>
              <c:f>Feuil1!$C$2:$C$7</c:f>
              <c:numCache>
                <c:formatCode>General</c:formatCode>
                <c:ptCount val="6"/>
                <c:pt idx="0">
                  <c:v>20</c:v>
                </c:pt>
                <c:pt idx="1">
                  <c:v>32</c:v>
                </c:pt>
                <c:pt idx="2">
                  <c:v>25</c:v>
                </c:pt>
                <c:pt idx="3">
                  <c:v>23</c:v>
                </c:pt>
                <c:pt idx="4">
                  <c:v>21</c:v>
                </c:pt>
                <c:pt idx="5">
                  <c:v>17</c:v>
                </c:pt>
              </c:numCache>
            </c:numRef>
          </c:val>
          <c:extLst xmlns:c16r2="http://schemas.microsoft.com/office/drawing/2015/06/chart">
            <c:ext xmlns:c16="http://schemas.microsoft.com/office/drawing/2014/chart" uri="{C3380CC4-5D6E-409C-BE32-E72D297353CC}">
              <c16:uniqueId val="{00000000-B3D0-4EC8-8CD8-9135E357DB17}"/>
            </c:ext>
          </c:extLst>
        </c:ser>
        <c:ser>
          <c:idx val="1"/>
          <c:order val="1"/>
          <c:tx>
            <c:strRef>
              <c:f>Feuil1!$D$1</c:f>
              <c:strCache>
                <c:ptCount val="1"/>
                <c:pt idx="0">
                  <c:v>Rank 2017</c:v>
                </c:pt>
              </c:strCache>
            </c:strRef>
          </c:tx>
          <c:spPr>
            <a:solidFill>
              <a:srgbClr val="FFFF00"/>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multiLvlStrRef>
              <c:f>Feuil1!$A$2:$B$7</c:f>
              <c:multiLvlStrCache>
                <c:ptCount val="6"/>
                <c:lvl>
                  <c:pt idx="0">
                    <c:v>TCD</c:v>
                  </c:pt>
                  <c:pt idx="1">
                    <c:v>GAB</c:v>
                  </c:pt>
                  <c:pt idx="2">
                    <c:v>CMR</c:v>
                  </c:pt>
                  <c:pt idx="3">
                    <c:v>CAF</c:v>
                  </c:pt>
                  <c:pt idx="4">
                    <c:v>COG</c:v>
                  </c:pt>
                  <c:pt idx="5">
                    <c:v>GNQ</c:v>
                  </c:pt>
                </c:lvl>
                <c:lvl>
                  <c:pt idx="0">
                    <c:v>Chad</c:v>
                  </c:pt>
                  <c:pt idx="1">
                    <c:v>Gabon</c:v>
                  </c:pt>
                  <c:pt idx="2">
                    <c:v>Cameroon</c:v>
                  </c:pt>
                  <c:pt idx="3">
                    <c:v>Central African Republic</c:v>
                  </c:pt>
                  <c:pt idx="4">
                    <c:v>Congo</c:v>
                  </c:pt>
                  <c:pt idx="5">
                    <c:v>Equatorial Guinea</c:v>
                  </c:pt>
                </c:lvl>
              </c:multiLvlStrCache>
            </c:multiLvlStrRef>
          </c:cat>
          <c:val>
            <c:numRef>
              <c:f>Feuil1!$D$2:$D$7</c:f>
              <c:numCache>
                <c:formatCode>General</c:formatCode>
                <c:ptCount val="6"/>
                <c:pt idx="0">
                  <c:v>165</c:v>
                </c:pt>
                <c:pt idx="1">
                  <c:v>117</c:v>
                </c:pt>
                <c:pt idx="2">
                  <c:v>153</c:v>
                </c:pt>
                <c:pt idx="3">
                  <c:v>156</c:v>
                </c:pt>
                <c:pt idx="4">
                  <c:v>161</c:v>
                </c:pt>
                <c:pt idx="5">
                  <c:v>171</c:v>
                </c:pt>
              </c:numCache>
            </c:numRef>
          </c:val>
          <c:extLst xmlns:c16r2="http://schemas.microsoft.com/office/drawing/2015/06/chart">
            <c:ext xmlns:c16="http://schemas.microsoft.com/office/drawing/2014/chart" uri="{C3380CC4-5D6E-409C-BE32-E72D297353CC}">
              <c16:uniqueId val="{00000001-B3D0-4EC8-8CD8-9135E357DB17}"/>
            </c:ext>
          </c:extLst>
        </c:ser>
        <c:dLbls>
          <c:showLegendKey val="0"/>
          <c:showVal val="1"/>
          <c:showCatName val="0"/>
          <c:showSerName val="0"/>
          <c:showPercent val="0"/>
          <c:showBubbleSize val="0"/>
        </c:dLbls>
        <c:gapWidth val="75"/>
        <c:shape val="box"/>
        <c:axId val="197737824"/>
        <c:axId val="197738384"/>
        <c:axId val="192317008"/>
      </c:bar3DChart>
      <c:catAx>
        <c:axId val="197737824"/>
        <c:scaling>
          <c:orientation val="minMax"/>
        </c:scaling>
        <c:delete val="0"/>
        <c:axPos val="b"/>
        <c:numFmt formatCode="General" sourceLinked="0"/>
        <c:majorTickMark val="none"/>
        <c:minorTickMark val="none"/>
        <c:tickLblPos val="nextTo"/>
        <c:crossAx val="197738384"/>
        <c:crosses val="autoZero"/>
        <c:auto val="1"/>
        <c:lblAlgn val="ctr"/>
        <c:lblOffset val="100"/>
        <c:noMultiLvlLbl val="0"/>
      </c:catAx>
      <c:valAx>
        <c:axId val="197738384"/>
        <c:scaling>
          <c:orientation val="minMax"/>
        </c:scaling>
        <c:delete val="0"/>
        <c:axPos val="l"/>
        <c:numFmt formatCode="General" sourceLinked="1"/>
        <c:majorTickMark val="none"/>
        <c:minorTickMark val="none"/>
        <c:tickLblPos val="nextTo"/>
        <c:crossAx val="197737824"/>
        <c:crosses val="autoZero"/>
        <c:crossBetween val="between"/>
      </c:valAx>
      <c:serAx>
        <c:axId val="192317008"/>
        <c:scaling>
          <c:orientation val="minMax"/>
        </c:scaling>
        <c:delete val="0"/>
        <c:axPos val="b"/>
        <c:majorTickMark val="out"/>
        <c:minorTickMark val="none"/>
        <c:tickLblPos val="nextTo"/>
        <c:crossAx val="197738384"/>
        <c:crosses val="autoZero"/>
      </c:serAx>
    </c:plotArea>
    <c:legend>
      <c:legendPos val="b"/>
      <c:overlay val="0"/>
    </c:legend>
    <c:plotVisOnly val="1"/>
    <c:dispBlanksAs val="gap"/>
    <c:showDLblsOverMax val="0"/>
  </c:chart>
  <c:externalData r:id="rId1">
    <c:autoUpdate val="0"/>
  </c:externalData>
</c:chartSpace>
</file>

<file path=ppt/drawings/_rels/drawing1.x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cdr:x>
      <cdr:y>0</cdr:y>
    </cdr:from>
    <cdr:to>
      <cdr:x>1</cdr:x>
      <cdr:y>0.08651</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5760720" cy="238125"/>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3DEC388-69C3-41CE-836D-8CADE66F758F}" type="datetime1">
              <a:rPr lang="fr-FR" smtClean="0"/>
              <a:pPr algn="r" rtl="0"/>
              <a:t>03/12/2019</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a:fld id="{E31375A4-56A4-47D6-9801-1991572033F7}" type="slidenum">
              <a:rPr lang="fr-FR"/>
              <a:pPr algn="r"/>
              <a:t>‹#›</a:t>
            </a:fld>
            <a:endParaRPr lang="fr-FR"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fr-FR" noProof="0"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3CF334A0-7817-44BF-BE74-0C1D60A40209}" type="datetime1">
              <a:rPr lang="fr-FR" smtClean="0"/>
              <a:pPr/>
              <a:t>03/12/2019</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noProof="0"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0" dirty="0" smtClean="0"/>
              <a:t>Modifiez les styles du texte du masque</a:t>
            </a:r>
          </a:p>
          <a:p>
            <a:pPr lvl="1" rtl="0"/>
            <a:r>
              <a:rPr lang="fr-FR" noProof="0" dirty="0" smtClean="0"/>
              <a:t>Deuxième niveau</a:t>
            </a:r>
          </a:p>
          <a:p>
            <a:pPr lvl="2" rtl="0"/>
            <a:r>
              <a:rPr lang="fr-FR" noProof="0" dirty="0" smtClean="0"/>
              <a:t>Troisième niveau</a:t>
            </a:r>
          </a:p>
          <a:p>
            <a:pPr lvl="3" rtl="0"/>
            <a:r>
              <a:rPr lang="fr-FR" noProof="0" dirty="0" smtClean="0"/>
              <a:t>Quatrième niveau</a:t>
            </a:r>
          </a:p>
          <a:p>
            <a:pPr lvl="4" rtl="0"/>
            <a:r>
              <a:rPr lang="fr-FR" noProof="0" dirty="0" smtClean="0"/>
              <a:t>Cinquième niveau</a:t>
            </a:r>
            <a:endParaRPr lang="fr-FR" noProof="0" dirty="0"/>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fr-FR" noProof="0"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E31375A4-56A4-47D6-9801-1991572033F7}" type="slidenum">
              <a:rPr lang="fr-FR" smtClean="0"/>
              <a:pPr/>
              <a:t>‹#›</a:t>
            </a:fld>
            <a:endParaRPr lang="fr-FR"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2" name="Titre 1"/>
          <p:cNvSpPr>
            <a:spLocks noGrp="1"/>
          </p:cNvSpPr>
          <p:nvPr>
            <p:ph type="ctrTitle"/>
          </p:nvPr>
        </p:nvSpPr>
        <p:spPr>
          <a:xfrm>
            <a:off x="1104900" y="2292094"/>
            <a:ext cx="10096500" cy="2219691"/>
          </a:xfrm>
        </p:spPr>
        <p:txBody>
          <a:bodyPr rtlCol="0" anchor="ctr">
            <a:normAutofit/>
          </a:bodyPr>
          <a:lstStyle>
            <a:lvl1pPr algn="l" rtl="0">
              <a:defRPr sz="4400" cap="all" baseline="0"/>
            </a:lvl1pPr>
          </a:lstStyle>
          <a:p>
            <a:pPr rtl="0"/>
            <a:r>
              <a:rPr lang="fr-FR" noProof="0" smtClean="0"/>
              <a:t>Cliquez pour modifier le style du titre</a:t>
            </a:r>
            <a:endParaRPr lang="fr-FR" noProof="0" dirty="0"/>
          </a:p>
        </p:txBody>
      </p:sp>
      <p:sp>
        <p:nvSpPr>
          <p:cNvPr id="3" name="Sous-titre 2"/>
          <p:cNvSpPr>
            <a:spLocks noGrp="1"/>
          </p:cNvSpPr>
          <p:nvPr>
            <p:ph type="subTitle" idx="1"/>
          </p:nvPr>
        </p:nvSpPr>
        <p:spPr>
          <a:xfrm>
            <a:off x="1104898" y="4511784"/>
            <a:ext cx="10096501"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fr-FR" noProof="0" smtClean="0"/>
              <a:t>Cliquez pour modifier le style des sous-titres du masque</a:t>
            </a:r>
            <a:endParaRPr lang="fr-FR" noProof="0" dirty="0"/>
          </a:p>
        </p:txBody>
      </p:sp>
      <p:sp>
        <p:nvSpPr>
          <p:cNvPr id="4" name="Espace réservé de la date 3"/>
          <p:cNvSpPr>
            <a:spLocks noGrp="1"/>
          </p:cNvSpPr>
          <p:nvPr>
            <p:ph type="dt" sz="half" idx="10"/>
          </p:nvPr>
        </p:nvSpPr>
        <p:spPr/>
        <p:txBody>
          <a:bodyPr rtlCol="0"/>
          <a:lstStyle>
            <a:lvl1pPr>
              <a:defRPr/>
            </a:lvl1pPr>
          </a:lstStyle>
          <a:p>
            <a:fld id="{2A93682C-1666-439C-B1F6-2324BA8BDEE9}" type="datetime1">
              <a:rPr lang="fr-FR" smtClean="0"/>
              <a:pPr/>
              <a:t>03/12/2019</a:t>
            </a:fld>
            <a:endParaRPr lang="fr-FR" dirty="0"/>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6" name="Espace réservé du numéro de diapositive 5"/>
          <p:cNvSpPr>
            <a:spLocks noGrp="1"/>
          </p:cNvSpPr>
          <p:nvPr>
            <p:ph type="sldNum" sz="quarter" idx="12"/>
          </p:nvPr>
        </p:nvSpPr>
        <p:spPr/>
        <p:txBody>
          <a:bodyPr rtlCol="0"/>
          <a:lstStyle>
            <a:lvl1pPr rtl="0">
              <a:defRPr/>
            </a:lvl1pPr>
          </a:lstStyle>
          <a:p>
            <a:fld id="{E31375A4-56A4-47D6-9801-1991572033F7}" type="slidenum">
              <a:rPr lang="fr-FR" smtClean="0"/>
              <a:pPr/>
              <a:t>‹#›</a:t>
            </a:fld>
            <a:endParaRPr lang="fr-FR" dirty="0"/>
          </a:p>
        </p:txBody>
      </p:sp>
      <p:pic>
        <p:nvPicPr>
          <p:cNvPr id="11" name="Imag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chor="b"/>
          <a:lstStyle>
            <a:lvl1pPr algn="l" rtl="0">
              <a:defRPr sz="3200"/>
            </a:lvl1pPr>
          </a:lstStyle>
          <a:p>
            <a:pPr rtl="0"/>
            <a:r>
              <a:rPr lang="fr-FR" noProof="0" smtClean="0"/>
              <a:t>Cliquez pour modifier le style du titre</a:t>
            </a:r>
            <a:endParaRPr lang="fr-FR" noProof="0" dirty="0"/>
          </a:p>
        </p:txBody>
      </p:sp>
      <p:sp>
        <p:nvSpPr>
          <p:cNvPr id="3" name="Espace réservé d’image 2"/>
          <p:cNvSpPr>
            <a:spLocks noGrp="1"/>
          </p:cNvSpPr>
          <p:nvPr>
            <p:ph type="pic" idx="1"/>
          </p:nvPr>
        </p:nvSpPr>
        <p:spPr>
          <a:xfrm>
            <a:off x="4654671" y="1600199"/>
            <a:ext cx="6430912" cy="4572001"/>
          </a:xfrm>
        </p:spPr>
        <p:txBody>
          <a:bodyPr tIns="1188720" rtlCol="0">
            <a:normAutofit/>
          </a:bodyPr>
          <a:lstStyle>
            <a:lvl1pPr marL="0" indent="0" algn="ctr" rtl="0">
              <a:buNone/>
              <a:defRPr sz="20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fr-FR" noProof="0" smtClean="0"/>
              <a:t>Cliquez sur l'icône pour ajouter une image</a:t>
            </a:r>
            <a:endParaRPr lang="fr-FR" noProof="0" dirty="0"/>
          </a:p>
        </p:txBody>
      </p:sp>
      <p:sp>
        <p:nvSpPr>
          <p:cNvPr id="4" name="Espace réservé du texte 3"/>
          <p:cNvSpPr>
            <a:spLocks noGrp="1"/>
          </p:cNvSpPr>
          <p:nvPr>
            <p:ph type="body" sz="half" idx="2"/>
          </p:nvPr>
        </p:nvSpPr>
        <p:spPr>
          <a:xfrm>
            <a:off x="1104900" y="1600200"/>
            <a:ext cx="3396996"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fr-FR" noProof="0" smtClean="0"/>
              <a:t>Cliquez pour modifier les styles du texte du masque</a:t>
            </a:r>
          </a:p>
        </p:txBody>
      </p:sp>
      <p:sp>
        <p:nvSpPr>
          <p:cNvPr id="5" name="Espace réservé de la date 4"/>
          <p:cNvSpPr>
            <a:spLocks noGrp="1"/>
          </p:cNvSpPr>
          <p:nvPr>
            <p:ph type="dt" sz="half" idx="10"/>
          </p:nvPr>
        </p:nvSpPr>
        <p:spPr/>
        <p:txBody>
          <a:bodyPr rtlCol="0"/>
          <a:lstStyle>
            <a:lvl1pPr>
              <a:defRPr/>
            </a:lvl1pPr>
          </a:lstStyle>
          <a:p>
            <a:fld id="{75AC62B6-9765-4D0D-A062-B6261D408591}" type="datetime1">
              <a:rPr lang="fr-FR" smtClean="0"/>
              <a:pPr/>
              <a:t>03/12/2019</a:t>
            </a:fld>
            <a:endParaRPr lang="fr-FR" dirty="0"/>
          </a:p>
        </p:txBody>
      </p:sp>
      <p:sp>
        <p:nvSpPr>
          <p:cNvPr id="6" name="Espace réservé du pied de page 5"/>
          <p:cNvSpPr>
            <a:spLocks noGrp="1"/>
          </p:cNvSpPr>
          <p:nvPr>
            <p:ph type="ftr" sz="quarter" idx="11"/>
          </p:nvPr>
        </p:nvSpPr>
        <p:spPr/>
        <p:txBody>
          <a:bodyPr rtlCol="0"/>
          <a:lstStyle/>
          <a:p>
            <a:pPr rtl="0"/>
            <a:endParaRPr lang="fr-FR" noProof="0" dirty="0"/>
          </a:p>
        </p:txBody>
      </p:sp>
      <p:sp>
        <p:nvSpPr>
          <p:cNvPr id="7" name="Espace réservé du numéro de diapositive 6"/>
          <p:cNvSpPr>
            <a:spLocks noGrp="1"/>
          </p:cNvSpPr>
          <p:nvPr>
            <p:ph type="sldNum" sz="quarter" idx="12"/>
          </p:nvPr>
        </p:nvSpPr>
        <p:spPr/>
        <p:txBody>
          <a:bodyPr rtlCol="0"/>
          <a:lstStyle>
            <a:lvl1pPr rtl="0">
              <a:defRPr/>
            </a:lvl1pPr>
          </a:lstStyle>
          <a:p>
            <a:fld id="{E31375A4-56A4-47D6-9801-1991572033F7}" type="slidenum">
              <a:rPr lang="fr-FR" smtClean="0"/>
              <a:pPr/>
              <a:t>‹#›</a:t>
            </a:fld>
            <a:endParaRPr lang="fr-FR" dirty="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smtClean="0"/>
              <a:t>Cliquez pour modifier le style du titre</a:t>
            </a:r>
            <a:endParaRPr lang="fr-FR" noProof="0" dirty="0"/>
          </a:p>
        </p:txBody>
      </p:sp>
      <p:sp>
        <p:nvSpPr>
          <p:cNvPr id="3" name="Espace réservé du texte vertical 2"/>
          <p:cNvSpPr>
            <a:spLocks noGrp="1"/>
          </p:cNvSpPr>
          <p:nvPr>
            <p:ph type="body" orient="vert" idx="1"/>
          </p:nvPr>
        </p:nvSpPr>
        <p:spPr/>
        <p:txBody>
          <a:bodyPr vert="eaVert" rtlCol="0"/>
          <a:lstStyle/>
          <a:p>
            <a:pPr lvl="0" rtl="0"/>
            <a:r>
              <a:rPr lang="fr-FR" noProof="0" smtClean="0"/>
              <a:t>Cliquez pour modifier les styles du texte du masque</a:t>
            </a:r>
          </a:p>
          <a:p>
            <a:pPr lvl="1" rtl="0"/>
            <a:r>
              <a:rPr lang="fr-FR" noProof="0" smtClean="0"/>
              <a:t>Deuxième niveau</a:t>
            </a:r>
          </a:p>
          <a:p>
            <a:pPr lvl="2" rtl="0"/>
            <a:r>
              <a:rPr lang="fr-FR" noProof="0" smtClean="0"/>
              <a:t>Troisième niveau</a:t>
            </a:r>
          </a:p>
          <a:p>
            <a:pPr lvl="3" rtl="0"/>
            <a:r>
              <a:rPr lang="fr-FR" noProof="0" smtClean="0"/>
              <a:t>Quatrième niveau</a:t>
            </a:r>
          </a:p>
          <a:p>
            <a:pPr lvl="4" rtl="0"/>
            <a:r>
              <a:rPr lang="fr-FR" noProof="0" smtClean="0"/>
              <a:t>Cinquième niveau</a:t>
            </a:r>
            <a:endParaRPr lang="fr-FR" noProof="0" dirty="0"/>
          </a:p>
        </p:txBody>
      </p:sp>
      <p:sp>
        <p:nvSpPr>
          <p:cNvPr id="4" name="Espace réservé de la date 3"/>
          <p:cNvSpPr>
            <a:spLocks noGrp="1"/>
          </p:cNvSpPr>
          <p:nvPr>
            <p:ph type="dt" sz="half" idx="10"/>
          </p:nvPr>
        </p:nvSpPr>
        <p:spPr/>
        <p:txBody>
          <a:bodyPr rtlCol="0"/>
          <a:lstStyle>
            <a:lvl1pPr>
              <a:defRPr/>
            </a:lvl1pPr>
          </a:lstStyle>
          <a:p>
            <a:fld id="{05560E40-E96F-4F90-B177-9CA529868AE7}" type="datetime1">
              <a:rPr lang="fr-FR" smtClean="0"/>
              <a:pPr/>
              <a:t>03/12/2019</a:t>
            </a:fld>
            <a:endParaRPr lang="fr-FR" dirty="0"/>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6" name="Espace réservé du numéro de diapositive 5"/>
          <p:cNvSpPr>
            <a:spLocks noGrp="1"/>
          </p:cNvSpPr>
          <p:nvPr>
            <p:ph type="sldNum" sz="quarter" idx="12"/>
          </p:nvPr>
        </p:nvSpPr>
        <p:spPr/>
        <p:txBody>
          <a:bodyPr rtlCol="0"/>
          <a:lstStyle>
            <a:lvl1pPr rtl="0">
              <a:defRPr/>
            </a:lvl1pPr>
          </a:lstStyle>
          <a:p>
            <a:fld id="{E31375A4-56A4-47D6-9801-1991572033F7}" type="slidenum">
              <a:rPr lang="fr-FR" smtClean="0"/>
              <a:pPr/>
              <a:t>‹#›</a:t>
            </a:fld>
            <a:endParaRPr lang="fr-FR" dirty="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372600" y="365125"/>
            <a:ext cx="1714500" cy="5811838"/>
          </a:xfrm>
        </p:spPr>
        <p:txBody>
          <a:bodyPr vert="eaVert" rtlCol="0"/>
          <a:lstStyle/>
          <a:p>
            <a:pPr rtl="0"/>
            <a:r>
              <a:rPr lang="fr-FR" noProof="0" smtClean="0"/>
              <a:t>Cliquez pour modifier le style du titre</a:t>
            </a:r>
            <a:endParaRPr lang="fr-FR" noProof="0" dirty="0"/>
          </a:p>
        </p:txBody>
      </p:sp>
      <p:sp>
        <p:nvSpPr>
          <p:cNvPr id="3" name="Espace réservé du texte vertical 2"/>
          <p:cNvSpPr>
            <a:spLocks noGrp="1"/>
          </p:cNvSpPr>
          <p:nvPr>
            <p:ph type="body" orient="vert" idx="1"/>
          </p:nvPr>
        </p:nvSpPr>
        <p:spPr>
          <a:xfrm>
            <a:off x="1104900" y="365125"/>
            <a:ext cx="8098896" cy="5811838"/>
          </a:xfrm>
        </p:spPr>
        <p:txBody>
          <a:bodyPr vert="eaVert" rtlCol="0"/>
          <a:lstStyle/>
          <a:p>
            <a:pPr lvl="0" rtl="0"/>
            <a:r>
              <a:rPr lang="fr-FR" noProof="0" smtClean="0"/>
              <a:t>Cliquez pour modifier les styles du texte du masque</a:t>
            </a:r>
          </a:p>
          <a:p>
            <a:pPr lvl="1" rtl="0"/>
            <a:r>
              <a:rPr lang="fr-FR" noProof="0" smtClean="0"/>
              <a:t>Deuxième niveau</a:t>
            </a:r>
          </a:p>
          <a:p>
            <a:pPr lvl="2" rtl="0"/>
            <a:r>
              <a:rPr lang="fr-FR" noProof="0" smtClean="0"/>
              <a:t>Troisième niveau</a:t>
            </a:r>
          </a:p>
          <a:p>
            <a:pPr lvl="3" rtl="0"/>
            <a:r>
              <a:rPr lang="fr-FR" noProof="0" smtClean="0"/>
              <a:t>Quatrième niveau</a:t>
            </a:r>
          </a:p>
          <a:p>
            <a:pPr lvl="4" rtl="0"/>
            <a:r>
              <a:rPr lang="fr-FR" noProof="0" smtClean="0"/>
              <a:t>Cinquième niveau</a:t>
            </a:r>
            <a:endParaRPr lang="fr-FR" noProof="0" dirty="0"/>
          </a:p>
        </p:txBody>
      </p:sp>
      <p:sp>
        <p:nvSpPr>
          <p:cNvPr id="4" name="Espace réservé de la date 3"/>
          <p:cNvSpPr>
            <a:spLocks noGrp="1"/>
          </p:cNvSpPr>
          <p:nvPr>
            <p:ph type="dt" sz="half" idx="10"/>
          </p:nvPr>
        </p:nvSpPr>
        <p:spPr/>
        <p:txBody>
          <a:bodyPr rtlCol="0"/>
          <a:lstStyle>
            <a:lvl1pPr>
              <a:defRPr/>
            </a:lvl1pPr>
          </a:lstStyle>
          <a:p>
            <a:fld id="{495D8A20-D5AA-4EBF-82E0-3620BEFE5662}" type="datetime1">
              <a:rPr lang="fr-FR" smtClean="0"/>
              <a:pPr/>
              <a:t>03/12/2019</a:t>
            </a:fld>
            <a:endParaRPr lang="fr-FR" dirty="0"/>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6" name="Espace réservé du numéro de diapositive 5"/>
          <p:cNvSpPr>
            <a:spLocks noGrp="1"/>
          </p:cNvSpPr>
          <p:nvPr>
            <p:ph type="sldNum" sz="quarter" idx="12"/>
          </p:nvPr>
        </p:nvSpPr>
        <p:spPr/>
        <p:txBody>
          <a:bodyPr rtlCol="0"/>
          <a:lstStyle>
            <a:lvl1pPr rtl="0">
              <a:defRPr/>
            </a:lvl1pPr>
          </a:lstStyle>
          <a:p>
            <a:fld id="{E31375A4-56A4-47D6-9801-1991572033F7}" type="slidenum">
              <a:rPr lang="fr-FR" smtClean="0"/>
              <a:pPr/>
              <a:t>‹#›</a:t>
            </a:fld>
            <a:endParaRPr lang="fr-FR" dirty="0"/>
          </a:p>
        </p:txBody>
      </p:sp>
      <p:grpSp>
        <p:nvGrpSpPr>
          <p:cNvPr id="7" name="Groupe 6"/>
          <p:cNvGrpSpPr/>
          <p:nvPr/>
        </p:nvGrpSpPr>
        <p:grpSpPr>
          <a:xfrm rot="5400000">
            <a:off x="6514047" y="3228843"/>
            <a:ext cx="5632704" cy="84403"/>
            <a:chOff x="1073150" y="1219201"/>
            <a:chExt cx="10058400" cy="63125"/>
          </a:xfrm>
        </p:grpSpPr>
        <p:cxnSp>
          <p:nvCxnSpPr>
            <p:cNvPr id="8" name="Connecteur droit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smtClean="0"/>
              <a:t>Cliquez pour modifier le style du titre</a:t>
            </a:r>
            <a:endParaRPr lang="fr-FR" noProof="0" dirty="0"/>
          </a:p>
        </p:txBody>
      </p:sp>
      <p:sp>
        <p:nvSpPr>
          <p:cNvPr id="3" name="Espace réservé du contenu 2"/>
          <p:cNvSpPr>
            <a:spLocks noGrp="1"/>
          </p:cNvSpPr>
          <p:nvPr>
            <p:ph idx="1"/>
          </p:nvPr>
        </p:nvSpPr>
        <p:spPr/>
        <p:txBody>
          <a:bodyPr rtlCol="0"/>
          <a:lstStyle/>
          <a:p>
            <a:pPr lvl="0" rtl="0"/>
            <a:r>
              <a:rPr lang="fr-FR" noProof="0" smtClean="0"/>
              <a:t>Cliquez pour modifier les styles du texte du masque</a:t>
            </a:r>
          </a:p>
          <a:p>
            <a:pPr lvl="1" rtl="0"/>
            <a:r>
              <a:rPr lang="fr-FR" noProof="0" smtClean="0"/>
              <a:t>Deuxième niveau</a:t>
            </a:r>
          </a:p>
          <a:p>
            <a:pPr lvl="2" rtl="0"/>
            <a:r>
              <a:rPr lang="fr-FR" noProof="0" smtClean="0"/>
              <a:t>Troisième niveau</a:t>
            </a:r>
          </a:p>
          <a:p>
            <a:pPr lvl="3" rtl="0"/>
            <a:r>
              <a:rPr lang="fr-FR" noProof="0" smtClean="0"/>
              <a:t>Quatrième niveau</a:t>
            </a:r>
          </a:p>
          <a:p>
            <a:pPr lvl="4" rtl="0"/>
            <a:r>
              <a:rPr lang="fr-FR" noProof="0" smtClean="0"/>
              <a:t>Cinquième niveau</a:t>
            </a:r>
            <a:endParaRPr lang="fr-FR" noProof="0" dirty="0"/>
          </a:p>
        </p:txBody>
      </p:sp>
      <p:sp>
        <p:nvSpPr>
          <p:cNvPr id="4" name="Espace réservé de la date 3"/>
          <p:cNvSpPr>
            <a:spLocks noGrp="1"/>
          </p:cNvSpPr>
          <p:nvPr>
            <p:ph type="dt" sz="half" idx="10"/>
          </p:nvPr>
        </p:nvSpPr>
        <p:spPr/>
        <p:txBody>
          <a:bodyPr rtlCol="0"/>
          <a:lstStyle>
            <a:lvl1pPr>
              <a:defRPr/>
            </a:lvl1pPr>
          </a:lstStyle>
          <a:p>
            <a:fld id="{51DB54D6-28DC-40C0-8824-32CC37999B83}" type="datetime1">
              <a:rPr lang="fr-FR" smtClean="0"/>
              <a:pPr/>
              <a:t>03/12/2019</a:t>
            </a:fld>
            <a:endParaRPr lang="fr-FR" dirty="0"/>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6" name="Espace réservé du numéro de diapositive 5"/>
          <p:cNvSpPr>
            <a:spLocks noGrp="1"/>
          </p:cNvSpPr>
          <p:nvPr>
            <p:ph type="sldNum" sz="quarter" idx="12"/>
          </p:nvPr>
        </p:nvSpPr>
        <p:spPr/>
        <p:txBody>
          <a:bodyPr rtlCol="0"/>
          <a:lstStyle>
            <a:lvl1pPr rtl="0">
              <a:defRPr/>
            </a:lvl1pPr>
          </a:lstStyle>
          <a:p>
            <a:fld id="{E31375A4-56A4-47D6-9801-1991572033F7}" type="slidenum">
              <a:rPr lang="fr-FR" smtClean="0"/>
              <a:pPr/>
              <a:t>‹#›</a:t>
            </a:fld>
            <a:endParaRPr lang="fr-FR" dirty="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apositive de titre avec image">
    <p:spTree>
      <p:nvGrpSpPr>
        <p:cNvPr id="1" name=""/>
        <p:cNvGrpSpPr/>
        <p:nvPr/>
      </p:nvGrpSpPr>
      <p:grpSpPr>
        <a:xfrm>
          <a:off x="0" y="0"/>
          <a:ext cx="0" cy="0"/>
          <a:chOff x="0" y="0"/>
          <a:chExt cx="0" cy="0"/>
        </a:xfrm>
      </p:grpSpPr>
      <p:grpSp>
        <p:nvGrpSpPr>
          <p:cNvPr id="13" name="Groupe 12"/>
          <p:cNvGrpSpPr/>
          <p:nvPr/>
        </p:nvGrpSpPr>
        <p:grpSpPr>
          <a:xfrm rot="10800000">
            <a:off x="0" y="5645510"/>
            <a:ext cx="12192000" cy="63125"/>
            <a:chOff x="507492" y="1501519"/>
            <a:chExt cx="8129016" cy="63125"/>
          </a:xfrm>
        </p:grpSpPr>
        <p:cxnSp>
          <p:nvCxnSpPr>
            <p:cNvPr id="17" name="Connecteur droit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oupe 13"/>
          <p:cNvGrpSpPr/>
          <p:nvPr/>
        </p:nvGrpSpPr>
        <p:grpSpPr>
          <a:xfrm>
            <a:off x="0" y="1143000"/>
            <a:ext cx="12192000" cy="63125"/>
            <a:chOff x="507492" y="1501519"/>
            <a:chExt cx="8129016" cy="63125"/>
          </a:xfrm>
        </p:grpSpPr>
        <p:cxnSp>
          <p:nvCxnSpPr>
            <p:cNvPr id="15" name="Connecteur droit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2" name="Titre 1"/>
          <p:cNvSpPr>
            <a:spLocks noGrp="1"/>
          </p:cNvSpPr>
          <p:nvPr>
            <p:ph type="ctrTitle"/>
          </p:nvPr>
        </p:nvSpPr>
        <p:spPr>
          <a:xfrm>
            <a:off x="1104900" y="2292094"/>
            <a:ext cx="5734050" cy="2219691"/>
          </a:xfrm>
        </p:spPr>
        <p:txBody>
          <a:bodyPr rtlCol="0" anchor="ctr">
            <a:normAutofit/>
          </a:bodyPr>
          <a:lstStyle>
            <a:lvl1pPr algn="l" rtl="0">
              <a:defRPr sz="4400" cap="all" baseline="0"/>
            </a:lvl1pPr>
          </a:lstStyle>
          <a:p>
            <a:pPr rtl="0"/>
            <a:r>
              <a:rPr lang="fr-FR" noProof="0" smtClean="0"/>
              <a:t>Cliquez pour modifier le style du titre</a:t>
            </a:r>
            <a:endParaRPr lang="fr-FR" noProof="0" dirty="0"/>
          </a:p>
        </p:txBody>
      </p:sp>
      <p:sp>
        <p:nvSpPr>
          <p:cNvPr id="3" name="Sous-titre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fr-FR" noProof="0" smtClean="0"/>
              <a:t>Cliquez pour modifier le style des sous-titres du masque</a:t>
            </a:r>
            <a:endParaRPr lang="fr-FR" noProof="0" dirty="0"/>
          </a:p>
        </p:txBody>
      </p:sp>
      <p:pic>
        <p:nvPicPr>
          <p:cNvPr id="10" name="Imag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sp>
        <p:nvSpPr>
          <p:cNvPr id="11" name="Espace réservé d’image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fr-FR" noProof="0" smtClean="0"/>
              <a:t>Cliquez sur l'icône pour ajouter une image</a:t>
            </a:r>
            <a:endParaRPr lang="fr-FR" noProof="0" dirty="0"/>
          </a:p>
        </p:txBody>
      </p:sp>
      <p:sp>
        <p:nvSpPr>
          <p:cNvPr id="19" name="Texte d’instructions"/>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rtl="0"/>
            <a:r>
              <a:rPr lang="fr-FR" sz="1200" b="1" i="1" noProof="0" dirty="0" smtClean="0">
                <a:latin typeface="Arial" pitchFamily="34" charset="0"/>
                <a:cs typeface="Arial" pitchFamily="34" charset="0"/>
              </a:rPr>
              <a:t>REMARQUE :</a:t>
            </a:r>
          </a:p>
          <a:p>
            <a:pPr rtl="0"/>
            <a:r>
              <a:rPr lang="fr-FR" sz="1200" i="1" noProof="0" dirty="0" smtClean="0">
                <a:latin typeface="Arial" pitchFamily="34" charset="0"/>
                <a:cs typeface="Arial" pitchFamily="34" charset="0"/>
              </a:rPr>
              <a:t>Pour remplacer l’image sur cette diapositive, sélectionnez-la et supprimez-la. Cliquez ensuite sur l’icône Images dans l’espace réservé pour insérer votre image.</a:t>
            </a:r>
            <a:endParaRPr lang="fr-FR" sz="1200" i="1" noProof="0" dirty="0">
              <a:latin typeface="Arial" pitchFamily="34" charset="0"/>
              <a:cs typeface="Arial" pitchFamily="34" charset="0"/>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8" name="Groupe 7"/>
          <p:cNvGrpSpPr/>
          <p:nvPr/>
        </p:nvGrpSpPr>
        <p:grpSpPr>
          <a:xfrm>
            <a:off x="0" y="2514600"/>
            <a:ext cx="12192000" cy="3194035"/>
            <a:chOff x="647402" y="2514600"/>
            <a:chExt cx="10838688" cy="3194035"/>
          </a:xfrm>
        </p:grpSpPr>
        <p:grpSp>
          <p:nvGrpSpPr>
            <p:cNvPr id="9" name="Groupe 8"/>
            <p:cNvGrpSpPr/>
            <p:nvPr/>
          </p:nvGrpSpPr>
          <p:grpSpPr>
            <a:xfrm>
              <a:off x="647402" y="2514600"/>
              <a:ext cx="10838688" cy="63125"/>
              <a:chOff x="507492" y="1501519"/>
              <a:chExt cx="8129016" cy="63125"/>
            </a:xfrm>
          </p:grpSpPr>
          <p:cxnSp>
            <p:nvCxnSpPr>
              <p:cNvPr id="14" name="Connecteur droit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grpSp>
          <p:nvGrpSpPr>
            <p:cNvPr id="11" name="Groupe 10"/>
            <p:cNvGrpSpPr/>
            <p:nvPr/>
          </p:nvGrpSpPr>
          <p:grpSpPr>
            <a:xfrm rot="10800000">
              <a:off x="647402" y="5645510"/>
              <a:ext cx="10838688" cy="63125"/>
              <a:chOff x="507492" y="1501519"/>
              <a:chExt cx="8129016" cy="63125"/>
            </a:xfrm>
          </p:grpSpPr>
          <p:cxnSp>
            <p:nvCxnSpPr>
              <p:cNvPr id="12" name="Connecteur droit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Titre 1"/>
          <p:cNvSpPr>
            <a:spLocks noGrp="1"/>
          </p:cNvSpPr>
          <p:nvPr>
            <p:ph type="title"/>
          </p:nvPr>
        </p:nvSpPr>
        <p:spPr>
          <a:xfrm>
            <a:off x="1104899" y="2971806"/>
            <a:ext cx="10071099" cy="1684150"/>
          </a:xfrm>
        </p:spPr>
        <p:txBody>
          <a:bodyPr rtlCol="0" anchor="ctr">
            <a:normAutofit/>
          </a:bodyPr>
          <a:lstStyle>
            <a:lvl1pPr algn="l" rtl="0">
              <a:defRPr sz="4400" cap="all" baseline="0">
                <a:solidFill>
                  <a:schemeClr val="bg1"/>
                </a:solidFill>
              </a:defRPr>
            </a:lvl1pPr>
          </a:lstStyle>
          <a:p>
            <a:pPr rtl="0"/>
            <a:r>
              <a:rPr lang="fr-FR" noProof="0" smtClean="0"/>
              <a:t>Cliquez pour modifier le style du titre</a:t>
            </a:r>
            <a:endParaRPr lang="fr-FR" noProof="0" dirty="0"/>
          </a:p>
        </p:txBody>
      </p:sp>
      <p:sp>
        <p:nvSpPr>
          <p:cNvPr id="3" name="Espace réservé du texte 2"/>
          <p:cNvSpPr>
            <a:spLocks noGrp="1"/>
          </p:cNvSpPr>
          <p:nvPr>
            <p:ph type="body" idx="1"/>
          </p:nvPr>
        </p:nvSpPr>
        <p:spPr>
          <a:xfrm>
            <a:off x="1104899" y="4655956"/>
            <a:ext cx="10071099" cy="509750"/>
          </a:xfrm>
        </p:spPr>
        <p:txBody>
          <a:bodyPr rtlCol="0">
            <a:normAutofit/>
          </a:bodyPr>
          <a:lstStyle>
            <a:lvl1pPr marL="0" indent="0" algn="l" rtl="0">
              <a:spcBef>
                <a:spcPts val="0"/>
              </a:spcBef>
              <a:buNone/>
              <a:defRPr sz="1600">
                <a:solidFill>
                  <a:schemeClr val="bg1"/>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fr-FR" noProof="0" smtClean="0"/>
              <a:t>Cliquez pour modifier les styles du texte du masque</a:t>
            </a:r>
          </a:p>
        </p:txBody>
      </p:sp>
      <p:sp>
        <p:nvSpPr>
          <p:cNvPr id="4" name="Espace réservé de la date 3"/>
          <p:cNvSpPr>
            <a:spLocks noGrp="1"/>
          </p:cNvSpPr>
          <p:nvPr>
            <p:ph type="dt" sz="half" idx="10"/>
          </p:nvPr>
        </p:nvSpPr>
        <p:spPr/>
        <p:txBody>
          <a:bodyPr rtlCol="0"/>
          <a:lstStyle/>
          <a:p>
            <a:r>
              <a:rPr lang="fr-FR" dirty="0" smtClean="0"/>
              <a:t>​</a:t>
            </a:r>
            <a:fld id="{FF5F1CE1-2D83-4710-B005-E03A94773F54}" type="datetime1">
              <a:rPr lang="fr-FR" smtClean="0"/>
              <a:pPr/>
              <a:t>03/12/2019</a:t>
            </a:fld>
            <a:r>
              <a:rPr lang="fr-FR" dirty="0" smtClean="0"/>
              <a:t>​</a:t>
            </a:r>
            <a:endParaRPr lang="fr-FR" dirty="0"/>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6" name="Espace réservé du numéro de diapositive 5"/>
          <p:cNvSpPr>
            <a:spLocks noGrp="1"/>
          </p:cNvSpPr>
          <p:nvPr>
            <p:ph type="sldNum" sz="quarter" idx="12"/>
          </p:nvPr>
        </p:nvSpPr>
        <p:spPr/>
        <p:txBody>
          <a:bodyPr rtlCol="0"/>
          <a:lstStyle>
            <a:lvl1pPr rtl="0">
              <a:defRPr/>
            </a:lvl1pPr>
          </a:lstStyle>
          <a:p>
            <a:fld id="{E31375A4-56A4-47D6-9801-1991572033F7}" type="slidenum">
              <a:rPr lang="fr-FR" smtClean="0"/>
              <a:pPr/>
              <a:t>‹#›</a:t>
            </a:fld>
            <a:endParaRPr lang="fr-FR" dirty="0"/>
          </a:p>
        </p:txBody>
      </p:sp>
      <p:pic>
        <p:nvPicPr>
          <p:cNvPr id="7" name="Imag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1104900" y="1600200"/>
            <a:ext cx="4914900" cy="4571999"/>
          </a:xfrm>
        </p:spPr>
        <p:txBody>
          <a:bodyPr rtlCol="0"/>
          <a:lstStyle>
            <a:lvl5pPr algn="l" rtl="0">
              <a:defRPr/>
            </a:lvl5pPr>
            <a:lvl6pPr algn="l" rtl="0">
              <a:defRPr/>
            </a:lvl6pPr>
            <a:lvl7pPr algn="l" rtl="0">
              <a:defRPr/>
            </a:lvl7pPr>
            <a:lvl8pPr algn="l" rtl="0">
              <a:defRPr/>
            </a:lvl8pPr>
            <a:lvl9pPr algn="l" rtl="0">
              <a:defRPr/>
            </a:lvl9pPr>
          </a:lstStyle>
          <a:p>
            <a:pPr lvl="0" rtl="0"/>
            <a:r>
              <a:rPr lang="fr-FR" noProof="0" smtClean="0"/>
              <a:t>Cliquez pour modifier les styles du texte du masque</a:t>
            </a:r>
          </a:p>
          <a:p>
            <a:pPr lvl="1" rtl="0"/>
            <a:r>
              <a:rPr lang="fr-FR" noProof="0" smtClean="0"/>
              <a:t>Deuxième niveau</a:t>
            </a:r>
          </a:p>
          <a:p>
            <a:pPr lvl="2" rtl="0"/>
            <a:r>
              <a:rPr lang="fr-FR" noProof="0" smtClean="0"/>
              <a:t>Troisième niveau</a:t>
            </a:r>
          </a:p>
          <a:p>
            <a:pPr lvl="3" rtl="0"/>
            <a:r>
              <a:rPr lang="fr-FR" noProof="0" smtClean="0"/>
              <a:t>Quatrième niveau</a:t>
            </a:r>
          </a:p>
          <a:p>
            <a:pPr lvl="4" rtl="0"/>
            <a:r>
              <a:rPr lang="fr-FR" noProof="0" smtClean="0"/>
              <a:t>Cinquième niveau</a:t>
            </a:r>
            <a:endParaRPr lang="fr-FR" noProof="0" dirty="0"/>
          </a:p>
        </p:txBody>
      </p:sp>
      <p:sp>
        <p:nvSpPr>
          <p:cNvPr id="4" name="Espace réservé du contenu 3"/>
          <p:cNvSpPr>
            <a:spLocks noGrp="1"/>
          </p:cNvSpPr>
          <p:nvPr>
            <p:ph sz="half" idx="2"/>
          </p:nvPr>
        </p:nvSpPr>
        <p:spPr>
          <a:xfrm>
            <a:off x="6172200" y="1600200"/>
            <a:ext cx="4914900" cy="4571999"/>
          </a:xfrm>
        </p:spPr>
        <p:txBody>
          <a:bodyPr rtlCol="0"/>
          <a:lstStyle>
            <a:lvl5pPr algn="l" rtl="0">
              <a:defRPr/>
            </a:lvl5pPr>
            <a:lvl6pPr algn="l" rtl="0">
              <a:defRPr/>
            </a:lvl6pPr>
            <a:lvl7pPr algn="l" rtl="0">
              <a:defRPr/>
            </a:lvl7pPr>
            <a:lvl8pPr algn="l" rtl="0">
              <a:defRPr/>
            </a:lvl8pPr>
          </a:lstStyle>
          <a:p>
            <a:pPr lvl="0" rtl="0"/>
            <a:r>
              <a:rPr lang="fr-FR" noProof="0" smtClean="0"/>
              <a:t>Cliquez pour modifier les styles du texte du masque</a:t>
            </a:r>
          </a:p>
          <a:p>
            <a:pPr lvl="1" rtl="0"/>
            <a:r>
              <a:rPr lang="fr-FR" noProof="0" smtClean="0"/>
              <a:t>Deuxième niveau</a:t>
            </a:r>
          </a:p>
          <a:p>
            <a:pPr lvl="2" rtl="0"/>
            <a:r>
              <a:rPr lang="fr-FR" noProof="0" smtClean="0"/>
              <a:t>Troisième niveau</a:t>
            </a:r>
          </a:p>
          <a:p>
            <a:pPr lvl="3" rtl="0"/>
            <a:r>
              <a:rPr lang="fr-FR" noProof="0" smtClean="0"/>
              <a:t>Quatrième niveau</a:t>
            </a:r>
          </a:p>
          <a:p>
            <a:pPr lvl="4" rtl="0"/>
            <a:r>
              <a:rPr lang="fr-FR" noProof="0" smtClean="0"/>
              <a:t>Cinquième niveau</a:t>
            </a:r>
            <a:endParaRPr lang="fr-FR" noProof="0" dirty="0"/>
          </a:p>
        </p:txBody>
      </p:sp>
      <p:sp>
        <p:nvSpPr>
          <p:cNvPr id="5" name="Espace réservé de la date 4"/>
          <p:cNvSpPr>
            <a:spLocks noGrp="1"/>
          </p:cNvSpPr>
          <p:nvPr>
            <p:ph type="dt" sz="half" idx="10"/>
          </p:nvPr>
        </p:nvSpPr>
        <p:spPr/>
        <p:txBody>
          <a:bodyPr rtlCol="0"/>
          <a:lstStyle>
            <a:lvl1pPr>
              <a:defRPr/>
            </a:lvl1pPr>
          </a:lstStyle>
          <a:p>
            <a:fld id="{03CC60CA-F5F0-431E-AD16-DA84336EFE3A}" type="datetime1">
              <a:rPr lang="fr-FR" smtClean="0"/>
              <a:pPr/>
              <a:t>03/12/2019</a:t>
            </a:fld>
            <a:endParaRPr lang="fr-FR" dirty="0"/>
          </a:p>
        </p:txBody>
      </p:sp>
      <p:sp>
        <p:nvSpPr>
          <p:cNvPr id="6" name="Espace réservé du pied de page 5"/>
          <p:cNvSpPr>
            <a:spLocks noGrp="1"/>
          </p:cNvSpPr>
          <p:nvPr>
            <p:ph type="ftr" sz="quarter" idx="11"/>
          </p:nvPr>
        </p:nvSpPr>
        <p:spPr/>
        <p:txBody>
          <a:bodyPr rtlCol="0"/>
          <a:lstStyle/>
          <a:p>
            <a:pPr rtl="0"/>
            <a:endParaRPr lang="fr-FR" noProof="0" dirty="0"/>
          </a:p>
        </p:txBody>
      </p:sp>
      <p:sp>
        <p:nvSpPr>
          <p:cNvPr id="7" name="Espace réservé du numéro de diapositive 6"/>
          <p:cNvSpPr>
            <a:spLocks noGrp="1"/>
          </p:cNvSpPr>
          <p:nvPr>
            <p:ph type="sldNum" sz="quarter" idx="12"/>
          </p:nvPr>
        </p:nvSpPr>
        <p:spPr/>
        <p:txBody>
          <a:bodyPr rtlCol="0"/>
          <a:lstStyle>
            <a:lvl1pPr rtl="0">
              <a:defRPr/>
            </a:lvl1pPr>
          </a:lstStyle>
          <a:p>
            <a:fld id="{E31375A4-56A4-47D6-9801-1991572033F7}" type="slidenum">
              <a:rPr lang="fr-FR" smtClean="0"/>
              <a:pPr/>
              <a:t>‹#›</a:t>
            </a:fld>
            <a:endParaRPr lang="fr-FR" dirty="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smtClean="0"/>
              <a:t>Cliquez pour modifier le style du titre</a:t>
            </a:r>
            <a:endParaRPr lang="fr-FR" noProof="0" dirty="0"/>
          </a:p>
        </p:txBody>
      </p:sp>
      <p:sp>
        <p:nvSpPr>
          <p:cNvPr id="3" name="Espace réservé du texte 2"/>
          <p:cNvSpPr>
            <a:spLocks noGrp="1"/>
          </p:cNvSpPr>
          <p:nvPr>
            <p:ph type="body" idx="1"/>
          </p:nvPr>
        </p:nvSpPr>
        <p:spPr>
          <a:xfrm>
            <a:off x="110490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fr-FR" noProof="0" smtClean="0"/>
              <a:t>Cliquez pour modifier les styles du texte du masque</a:t>
            </a:r>
          </a:p>
        </p:txBody>
      </p:sp>
      <p:sp>
        <p:nvSpPr>
          <p:cNvPr id="4" name="Espace réservé du contenu 3"/>
          <p:cNvSpPr>
            <a:spLocks noGrp="1"/>
          </p:cNvSpPr>
          <p:nvPr>
            <p:ph sz="half" idx="2"/>
          </p:nvPr>
        </p:nvSpPr>
        <p:spPr>
          <a:xfrm>
            <a:off x="1104900" y="2424112"/>
            <a:ext cx="4919472" cy="3748088"/>
          </a:xfrm>
        </p:spPr>
        <p:txBody>
          <a:bodyPr rtlCol="0"/>
          <a:lstStyle/>
          <a:p>
            <a:pPr lvl="0" rtl="0"/>
            <a:r>
              <a:rPr lang="fr-FR" noProof="0" smtClean="0"/>
              <a:t>Cliquez pour modifier les styles du texte du masque</a:t>
            </a:r>
          </a:p>
          <a:p>
            <a:pPr lvl="1" rtl="0"/>
            <a:r>
              <a:rPr lang="fr-FR" noProof="0" smtClean="0"/>
              <a:t>Deuxième niveau</a:t>
            </a:r>
          </a:p>
          <a:p>
            <a:pPr lvl="2" rtl="0"/>
            <a:r>
              <a:rPr lang="fr-FR" noProof="0" smtClean="0"/>
              <a:t>Troisième niveau</a:t>
            </a:r>
          </a:p>
          <a:p>
            <a:pPr lvl="3" rtl="0"/>
            <a:r>
              <a:rPr lang="fr-FR" noProof="0" smtClean="0"/>
              <a:t>Quatrième niveau</a:t>
            </a:r>
          </a:p>
          <a:p>
            <a:pPr lvl="4" rtl="0"/>
            <a:r>
              <a:rPr lang="fr-FR" noProof="0" smtClean="0"/>
              <a:t>Cinquième niveau</a:t>
            </a:r>
            <a:endParaRPr lang="fr-FR" noProof="0" dirty="0"/>
          </a:p>
        </p:txBody>
      </p:sp>
      <p:sp>
        <p:nvSpPr>
          <p:cNvPr id="5" name="Espace réservé du texte 4"/>
          <p:cNvSpPr>
            <a:spLocks noGrp="1"/>
          </p:cNvSpPr>
          <p:nvPr>
            <p:ph type="body" sz="quarter" idx="3"/>
          </p:nvPr>
        </p:nvSpPr>
        <p:spPr>
          <a:xfrm>
            <a:off x="616611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fr-FR" noProof="0" smtClean="0"/>
              <a:t>Cliquez pour modifier les styles du texte du masque</a:t>
            </a:r>
          </a:p>
        </p:txBody>
      </p:sp>
      <p:sp>
        <p:nvSpPr>
          <p:cNvPr id="6" name="Espace réservé du contenu 5"/>
          <p:cNvSpPr>
            <a:spLocks noGrp="1"/>
          </p:cNvSpPr>
          <p:nvPr>
            <p:ph sz="quarter" idx="4"/>
          </p:nvPr>
        </p:nvSpPr>
        <p:spPr>
          <a:xfrm>
            <a:off x="6166110" y="2424112"/>
            <a:ext cx="4919472" cy="3748088"/>
          </a:xfrm>
        </p:spPr>
        <p:txBody>
          <a:bodyPr rtlCol="0"/>
          <a:lstStyle/>
          <a:p>
            <a:pPr lvl="0" rtl="0"/>
            <a:r>
              <a:rPr lang="fr-FR" noProof="0" smtClean="0"/>
              <a:t>Cliquez pour modifier les styles du texte du masque</a:t>
            </a:r>
          </a:p>
          <a:p>
            <a:pPr lvl="1" rtl="0"/>
            <a:r>
              <a:rPr lang="fr-FR" noProof="0" smtClean="0"/>
              <a:t>Deuxième niveau</a:t>
            </a:r>
          </a:p>
          <a:p>
            <a:pPr lvl="2" rtl="0"/>
            <a:r>
              <a:rPr lang="fr-FR" noProof="0" smtClean="0"/>
              <a:t>Troisième niveau</a:t>
            </a:r>
          </a:p>
          <a:p>
            <a:pPr lvl="3" rtl="0"/>
            <a:r>
              <a:rPr lang="fr-FR" noProof="0" smtClean="0"/>
              <a:t>Quatrième niveau</a:t>
            </a:r>
          </a:p>
          <a:p>
            <a:pPr lvl="4" rtl="0"/>
            <a:r>
              <a:rPr lang="fr-FR" noProof="0" smtClean="0"/>
              <a:t>Cinquième niveau</a:t>
            </a:r>
            <a:endParaRPr lang="fr-FR" noProof="0" dirty="0"/>
          </a:p>
        </p:txBody>
      </p:sp>
      <p:sp>
        <p:nvSpPr>
          <p:cNvPr id="7" name="Espace réservé de la date 6"/>
          <p:cNvSpPr>
            <a:spLocks noGrp="1"/>
          </p:cNvSpPr>
          <p:nvPr>
            <p:ph type="dt" sz="half" idx="10"/>
          </p:nvPr>
        </p:nvSpPr>
        <p:spPr/>
        <p:txBody>
          <a:bodyPr rtlCol="0"/>
          <a:lstStyle>
            <a:lvl1pPr>
              <a:defRPr/>
            </a:lvl1pPr>
          </a:lstStyle>
          <a:p>
            <a:fld id="{37571E30-3F8C-45A0-A97D-32FEE21AD3FE}" type="datetime1">
              <a:rPr lang="fr-FR" smtClean="0"/>
              <a:pPr/>
              <a:t>03/12/2019</a:t>
            </a:fld>
            <a:endParaRPr lang="fr-FR" dirty="0"/>
          </a:p>
        </p:txBody>
      </p:sp>
      <p:sp>
        <p:nvSpPr>
          <p:cNvPr id="8" name="Espace réservé du pied de page 7"/>
          <p:cNvSpPr>
            <a:spLocks noGrp="1"/>
          </p:cNvSpPr>
          <p:nvPr>
            <p:ph type="ftr" sz="quarter" idx="11"/>
          </p:nvPr>
        </p:nvSpPr>
        <p:spPr/>
        <p:txBody>
          <a:bodyPr rtlCol="0"/>
          <a:lstStyle/>
          <a:p>
            <a:pPr rtl="0"/>
            <a:endParaRPr lang="fr-FR" noProof="0" dirty="0"/>
          </a:p>
        </p:txBody>
      </p:sp>
      <p:sp>
        <p:nvSpPr>
          <p:cNvPr id="9" name="Espace réservé du numéro de diapositive 8"/>
          <p:cNvSpPr>
            <a:spLocks noGrp="1"/>
          </p:cNvSpPr>
          <p:nvPr>
            <p:ph type="sldNum" sz="quarter" idx="12"/>
          </p:nvPr>
        </p:nvSpPr>
        <p:spPr/>
        <p:txBody>
          <a:bodyPr rtlCol="0"/>
          <a:lstStyle>
            <a:lvl1pPr rtl="0">
              <a:defRPr/>
            </a:lvl1pPr>
          </a:lstStyle>
          <a:p>
            <a:fld id="{E31375A4-56A4-47D6-9801-1991572033F7}" type="slidenum">
              <a:rPr lang="fr-FR" smtClean="0"/>
              <a:pPr/>
              <a:t>‹#›</a:t>
            </a:fld>
            <a:endParaRPr lang="fr-FR" dirty="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smtClean="0"/>
              <a:t>Cliquez pour modifier le style du titre</a:t>
            </a:r>
            <a:endParaRPr lang="fr-FR" noProof="0" dirty="0"/>
          </a:p>
        </p:txBody>
      </p:sp>
      <p:sp>
        <p:nvSpPr>
          <p:cNvPr id="3" name="Espace réservé de la date 2"/>
          <p:cNvSpPr>
            <a:spLocks noGrp="1"/>
          </p:cNvSpPr>
          <p:nvPr>
            <p:ph type="dt" sz="half" idx="10"/>
          </p:nvPr>
        </p:nvSpPr>
        <p:spPr/>
        <p:txBody>
          <a:bodyPr rtlCol="0"/>
          <a:lstStyle>
            <a:lvl1pPr>
              <a:defRPr/>
            </a:lvl1pPr>
          </a:lstStyle>
          <a:p>
            <a:fld id="{F53E571F-D862-4C44-826E-B0273097C3EE}" type="datetime1">
              <a:rPr lang="fr-FR" smtClean="0"/>
              <a:pPr/>
              <a:t>03/12/2019</a:t>
            </a:fld>
            <a:endParaRPr lang="fr-FR" dirty="0"/>
          </a:p>
        </p:txBody>
      </p:sp>
      <p:sp>
        <p:nvSpPr>
          <p:cNvPr id="4" name="Espace réservé du pied de page 3"/>
          <p:cNvSpPr>
            <a:spLocks noGrp="1"/>
          </p:cNvSpPr>
          <p:nvPr>
            <p:ph type="ftr" sz="quarter" idx="11"/>
          </p:nvPr>
        </p:nvSpPr>
        <p:spPr/>
        <p:txBody>
          <a:bodyPr rtlCol="0"/>
          <a:lstStyle/>
          <a:p>
            <a:pPr rtl="0"/>
            <a:endParaRPr lang="fr-FR" noProof="0" dirty="0"/>
          </a:p>
        </p:txBody>
      </p:sp>
      <p:sp>
        <p:nvSpPr>
          <p:cNvPr id="5" name="Espace réservé du numéro de diapositive 4"/>
          <p:cNvSpPr>
            <a:spLocks noGrp="1"/>
          </p:cNvSpPr>
          <p:nvPr>
            <p:ph type="sldNum" sz="quarter" idx="12"/>
          </p:nvPr>
        </p:nvSpPr>
        <p:spPr/>
        <p:txBody>
          <a:bodyPr rtlCol="0"/>
          <a:lstStyle>
            <a:lvl1pPr rtl="0">
              <a:defRPr/>
            </a:lvl1pPr>
          </a:lstStyle>
          <a:p>
            <a:fld id="{E31375A4-56A4-47D6-9801-1991572033F7}" type="slidenum">
              <a:rPr lang="fr-FR" smtClean="0"/>
              <a:pPr/>
              <a:t>‹#›</a:t>
            </a:fld>
            <a:endParaRPr lang="fr-FR" dirty="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rtlCol="0"/>
          <a:lstStyle>
            <a:lvl1pPr>
              <a:defRPr/>
            </a:lvl1pPr>
          </a:lstStyle>
          <a:p>
            <a:fld id="{6A5EA7CD-A54C-4044-94F4-AD92C5338D2B}" type="datetime1">
              <a:rPr lang="fr-FR" smtClean="0"/>
              <a:pPr/>
              <a:t>03/12/2019</a:t>
            </a:fld>
            <a:endParaRPr lang="fr-FR" dirty="0"/>
          </a:p>
        </p:txBody>
      </p:sp>
      <p:sp>
        <p:nvSpPr>
          <p:cNvPr id="3" name="Espace réservé du pied de page 2"/>
          <p:cNvSpPr>
            <a:spLocks noGrp="1"/>
          </p:cNvSpPr>
          <p:nvPr>
            <p:ph type="ftr" sz="quarter" idx="11"/>
          </p:nvPr>
        </p:nvSpPr>
        <p:spPr/>
        <p:txBody>
          <a:bodyPr rtlCol="0"/>
          <a:lstStyle/>
          <a:p>
            <a:pPr rtl="0"/>
            <a:endParaRPr lang="fr-FR" noProof="0" dirty="0"/>
          </a:p>
        </p:txBody>
      </p:sp>
      <p:sp>
        <p:nvSpPr>
          <p:cNvPr id="4" name="Espace réservé du numéro de diapositive 3"/>
          <p:cNvSpPr>
            <a:spLocks noGrp="1"/>
          </p:cNvSpPr>
          <p:nvPr>
            <p:ph type="sldNum" sz="quarter" idx="12"/>
          </p:nvPr>
        </p:nvSpPr>
        <p:spPr/>
        <p:txBody>
          <a:bodyPr rtlCol="0"/>
          <a:lstStyle>
            <a:lvl1pPr rtl="0">
              <a:defRPr/>
            </a:lvl1pPr>
          </a:lstStyle>
          <a:p>
            <a:fld id="{E31375A4-56A4-47D6-9801-1991572033F7}" type="slidenum">
              <a:rPr lang="fr-FR" smtClean="0"/>
              <a:pPr/>
              <a:t>‹#›</a:t>
            </a:fld>
            <a:endParaRPr lang="fr-FR" dirty="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chor="b"/>
          <a:lstStyle>
            <a:lvl1pPr algn="l" rtl="0">
              <a:defRPr sz="3200"/>
            </a:lvl1pPr>
          </a:lstStyle>
          <a:p>
            <a:pPr rtl="0"/>
            <a:r>
              <a:rPr lang="fr-FR" noProof="0" smtClean="0"/>
              <a:t>Cliquez pour modifier le style du titre</a:t>
            </a:r>
            <a:endParaRPr lang="fr-FR" noProof="0" dirty="0"/>
          </a:p>
        </p:txBody>
      </p:sp>
      <p:sp>
        <p:nvSpPr>
          <p:cNvPr id="3" name="Espace réservé du contenu 2"/>
          <p:cNvSpPr>
            <a:spLocks noGrp="1"/>
          </p:cNvSpPr>
          <p:nvPr>
            <p:ph idx="1"/>
          </p:nvPr>
        </p:nvSpPr>
        <p:spPr>
          <a:xfrm>
            <a:off x="5641848" y="1600199"/>
            <a:ext cx="5445252" cy="4572001"/>
          </a:xfrm>
        </p:spPr>
        <p:txBody>
          <a:bodyPr rtlCol="0">
            <a:normAutofit/>
          </a:bodyPr>
          <a:lstStyle>
            <a:lvl1pPr algn="l" rtl="0">
              <a:defRPr sz="2000"/>
            </a:lvl1pPr>
            <a:lvl2pPr algn="l" rtl="0">
              <a:defRPr sz="16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fr-FR" noProof="0" smtClean="0"/>
              <a:t>Cliquez pour modifier les styles du texte du masque</a:t>
            </a:r>
          </a:p>
          <a:p>
            <a:pPr lvl="1" rtl="0"/>
            <a:r>
              <a:rPr lang="fr-FR" noProof="0" smtClean="0"/>
              <a:t>Deuxième niveau</a:t>
            </a:r>
          </a:p>
          <a:p>
            <a:pPr lvl="2" rtl="0"/>
            <a:r>
              <a:rPr lang="fr-FR" noProof="0" smtClean="0"/>
              <a:t>Troisième niveau</a:t>
            </a:r>
          </a:p>
          <a:p>
            <a:pPr lvl="3" rtl="0"/>
            <a:r>
              <a:rPr lang="fr-FR" noProof="0" smtClean="0"/>
              <a:t>Quatrième niveau</a:t>
            </a:r>
          </a:p>
          <a:p>
            <a:pPr lvl="4" rtl="0"/>
            <a:r>
              <a:rPr lang="fr-FR" noProof="0" smtClean="0"/>
              <a:t>Cinquième niveau</a:t>
            </a:r>
            <a:endParaRPr lang="fr-FR" noProof="0" dirty="0"/>
          </a:p>
        </p:txBody>
      </p:sp>
      <p:sp>
        <p:nvSpPr>
          <p:cNvPr id="4" name="Espace réservé du texte 3"/>
          <p:cNvSpPr>
            <a:spLocks noGrp="1"/>
          </p:cNvSpPr>
          <p:nvPr>
            <p:ph type="body" sz="half" idx="2"/>
          </p:nvPr>
        </p:nvSpPr>
        <p:spPr>
          <a:xfrm>
            <a:off x="1104900" y="1600200"/>
            <a:ext cx="4384548"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fr-FR" noProof="0" smtClean="0"/>
              <a:t>Cliquez pour modifier les styles du texte du masque</a:t>
            </a:r>
          </a:p>
        </p:txBody>
      </p:sp>
      <p:sp>
        <p:nvSpPr>
          <p:cNvPr id="5" name="Espace réservé de la date 4"/>
          <p:cNvSpPr>
            <a:spLocks noGrp="1"/>
          </p:cNvSpPr>
          <p:nvPr>
            <p:ph type="dt" sz="half" idx="10"/>
          </p:nvPr>
        </p:nvSpPr>
        <p:spPr/>
        <p:txBody>
          <a:bodyPr rtlCol="0"/>
          <a:lstStyle>
            <a:lvl1pPr>
              <a:defRPr/>
            </a:lvl1pPr>
          </a:lstStyle>
          <a:p>
            <a:fld id="{3214D363-38EB-4EFE-A4CB-9D469BC54DCB}" type="datetime1">
              <a:rPr lang="fr-FR" smtClean="0"/>
              <a:pPr/>
              <a:t>03/12/2019</a:t>
            </a:fld>
            <a:endParaRPr lang="fr-FR" dirty="0"/>
          </a:p>
        </p:txBody>
      </p:sp>
      <p:sp>
        <p:nvSpPr>
          <p:cNvPr id="6" name="Espace réservé du pied de page 5"/>
          <p:cNvSpPr>
            <a:spLocks noGrp="1"/>
          </p:cNvSpPr>
          <p:nvPr>
            <p:ph type="ftr" sz="quarter" idx="11"/>
          </p:nvPr>
        </p:nvSpPr>
        <p:spPr/>
        <p:txBody>
          <a:bodyPr rtlCol="0"/>
          <a:lstStyle/>
          <a:p>
            <a:pPr rtl="0"/>
            <a:endParaRPr lang="fr-FR" noProof="0" dirty="0"/>
          </a:p>
        </p:txBody>
      </p:sp>
      <p:sp>
        <p:nvSpPr>
          <p:cNvPr id="7" name="Espace réservé du numéro de diapositive 6"/>
          <p:cNvSpPr>
            <a:spLocks noGrp="1"/>
          </p:cNvSpPr>
          <p:nvPr>
            <p:ph type="sldNum" sz="quarter" idx="12"/>
          </p:nvPr>
        </p:nvSpPr>
        <p:spPr/>
        <p:txBody>
          <a:bodyPr rtlCol="0"/>
          <a:lstStyle>
            <a:lvl1pPr rtl="0">
              <a:defRPr/>
            </a:lvl1pPr>
          </a:lstStyle>
          <a:p>
            <a:fld id="{E31375A4-56A4-47D6-9801-1991572033F7}" type="slidenum">
              <a:rPr lang="fr-FR" smtClean="0"/>
              <a:pPr/>
              <a:t>‹#›</a:t>
            </a:fld>
            <a:endParaRPr lang="fr-FR" dirty="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pPr rtl="0"/>
            <a:r>
              <a:rPr lang="fr-FR" noProof="0" dirty="0" smtClean="0"/>
              <a:t>Modifiez le style du titre</a:t>
            </a:r>
            <a:endParaRPr lang="fr-FR" noProof="0" dirty="0"/>
          </a:p>
        </p:txBody>
      </p:sp>
      <p:sp>
        <p:nvSpPr>
          <p:cNvPr id="3" name="Espace réservé du texte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rtl="0"/>
            <a:r>
              <a:rPr lang="fr-FR" noProof="0" dirty="0" smtClean="0"/>
              <a:t>Modifiez les styles du texte du masque</a:t>
            </a:r>
          </a:p>
          <a:p>
            <a:pPr lvl="1" rtl="0"/>
            <a:r>
              <a:rPr lang="fr-FR" noProof="0" dirty="0" smtClean="0"/>
              <a:t>Deuxième niveau</a:t>
            </a:r>
          </a:p>
          <a:p>
            <a:pPr lvl="2" rtl="0"/>
            <a:r>
              <a:rPr lang="fr-FR" noProof="0" dirty="0" smtClean="0"/>
              <a:t>Troisième niveau</a:t>
            </a:r>
          </a:p>
          <a:p>
            <a:pPr lvl="3" rtl="0"/>
            <a:r>
              <a:rPr lang="fr-FR" noProof="0" dirty="0" smtClean="0"/>
              <a:t>Quatrième niveau</a:t>
            </a:r>
          </a:p>
          <a:p>
            <a:pPr lvl="4" rtl="0"/>
            <a:r>
              <a:rPr lang="fr-FR" noProof="0" dirty="0" smtClean="0"/>
              <a:t>Cinquième niveau</a:t>
            </a:r>
          </a:p>
          <a:p>
            <a:pPr lvl="5" rtl="0"/>
            <a:r>
              <a:rPr lang="fr-FR" noProof="0" dirty="0" smtClean="0"/>
              <a:t>Sixième niveau</a:t>
            </a:r>
          </a:p>
          <a:p>
            <a:pPr lvl="6" rtl="0"/>
            <a:r>
              <a:rPr lang="fr-FR" noProof="0" dirty="0" smtClean="0"/>
              <a:t>Septième niveau</a:t>
            </a:r>
          </a:p>
          <a:p>
            <a:pPr lvl="7" rtl="0"/>
            <a:r>
              <a:rPr lang="fr-FR" noProof="0" dirty="0" smtClean="0"/>
              <a:t>Huitième niveau</a:t>
            </a:r>
          </a:p>
          <a:p>
            <a:pPr lvl="8" rtl="0"/>
            <a:r>
              <a:rPr lang="fr-FR" noProof="0" dirty="0" smtClean="0"/>
              <a:t>Neuvième niveau</a:t>
            </a:r>
            <a:endParaRPr lang="fr-FR" noProof="0" dirty="0"/>
          </a:p>
        </p:txBody>
      </p:sp>
      <p:sp>
        <p:nvSpPr>
          <p:cNvPr id="4" name="Espace réservé de la date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rtl="0">
              <a:defRPr sz="1200">
                <a:solidFill>
                  <a:schemeClr val="tx1">
                    <a:lumMod val="60000"/>
                    <a:lumOff val="40000"/>
                  </a:schemeClr>
                </a:solidFill>
              </a:defRPr>
            </a:lvl1pPr>
          </a:lstStyle>
          <a:p>
            <a:r>
              <a:rPr lang="fr-FR" dirty="0" smtClean="0"/>
              <a:t>​</a:t>
            </a:r>
            <a:fld id="{B4D55279-C06B-4789-90C7-CDBF3CF07A5D}" type="datetime1">
              <a:rPr lang="fr-FR" smtClean="0"/>
              <a:pPr/>
              <a:t>03/12/2019</a:t>
            </a:fld>
            <a:r>
              <a:rPr lang="fr-FR" dirty="0" smtClean="0"/>
              <a:t>​</a:t>
            </a:r>
            <a:endParaRPr lang="fr-FR" dirty="0"/>
          </a:p>
        </p:txBody>
      </p:sp>
      <p:sp>
        <p:nvSpPr>
          <p:cNvPr id="5" name="Espace réservé du pied de page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rtl="0">
              <a:defRPr sz="1200">
                <a:solidFill>
                  <a:schemeClr val="tx1">
                    <a:lumMod val="60000"/>
                    <a:lumOff val="40000"/>
                  </a:schemeClr>
                </a:solidFill>
              </a:defRPr>
            </a:lvl1pPr>
          </a:lstStyle>
          <a:p>
            <a:pPr rtl="0"/>
            <a:endParaRPr lang="fr-FR" noProof="0" dirty="0"/>
          </a:p>
        </p:txBody>
      </p:sp>
      <p:sp>
        <p:nvSpPr>
          <p:cNvPr id="6" name="Espace réservé du numéro de diapositive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rtl="0">
              <a:defRPr sz="1200">
                <a:solidFill>
                  <a:schemeClr val="tx1">
                    <a:lumMod val="60000"/>
                    <a:lumOff val="40000"/>
                  </a:schemeClr>
                </a:solidFill>
              </a:defRPr>
            </a:lvl1pPr>
          </a:lstStyle>
          <a:p>
            <a:fld id="{E31375A4-56A4-47D6-9801-1991572033F7}" type="slidenum">
              <a:rPr lang="fr-FR" smtClean="0"/>
              <a:pPr/>
              <a:t>‹#›</a:t>
            </a:fld>
            <a:endParaRPr lang="fr-FR" dirty="0"/>
          </a:p>
        </p:txBody>
      </p:sp>
      <p:grpSp>
        <p:nvGrpSpPr>
          <p:cNvPr id="15" name="Groupe 14"/>
          <p:cNvGrpSpPr/>
          <p:nvPr/>
        </p:nvGrpSpPr>
        <p:grpSpPr>
          <a:xfrm>
            <a:off x="1103376" y="1219201"/>
            <a:ext cx="9985248" cy="84403"/>
            <a:chOff x="1073150" y="1219201"/>
            <a:chExt cx="10058400" cy="63125"/>
          </a:xfrm>
        </p:grpSpPr>
        <p:cxnSp>
          <p:nvCxnSpPr>
            <p:cNvPr id="13" name="Connecteur droit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ia.gov/library/publications/the-world-factbook/"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76225" y="2292094"/>
            <a:ext cx="11753850" cy="1317881"/>
          </a:xfrm>
        </p:spPr>
        <p:txBody>
          <a:bodyPr>
            <a:normAutofit fontScale="90000"/>
          </a:bodyPr>
          <a:lstStyle/>
          <a:p>
            <a:pPr algn="ctr">
              <a:lnSpc>
                <a:spcPct val="150000"/>
              </a:lnSpc>
            </a:pPr>
            <a:r>
              <a:rPr lang="fr-FR" sz="2200" dirty="0" smtClean="0"/>
              <a:t/>
            </a:r>
            <a:br>
              <a:rPr lang="fr-FR" sz="2200" dirty="0" smtClean="0"/>
            </a:br>
            <a:r>
              <a:rPr lang="fr-FR" sz="2200" dirty="0" smtClean="0"/>
              <a:t/>
            </a:r>
            <a:br>
              <a:rPr lang="fr-FR" sz="2200" dirty="0" smtClean="0"/>
            </a:br>
            <a:r>
              <a:rPr lang="en-US" sz="2800" b="1" dirty="0" smtClean="0"/>
              <a:t>The AUC International Conference for</a:t>
            </a:r>
            <a:br>
              <a:rPr lang="en-US" sz="2800" b="1" dirty="0" smtClean="0"/>
            </a:br>
            <a:r>
              <a:rPr lang="en-US" sz="2800" b="1" dirty="0" smtClean="0"/>
              <a:t>Research on African Challenges (ICRAC), No Poverty,</a:t>
            </a:r>
            <a:r>
              <a:rPr lang="fr-FR" sz="3200" b="1" dirty="0" smtClean="0">
                <a:solidFill>
                  <a:srgbClr val="00B050"/>
                </a:solidFill>
              </a:rPr>
              <a:t/>
            </a:r>
            <a:br>
              <a:rPr lang="fr-FR" sz="3200" b="1" dirty="0" smtClean="0">
                <a:solidFill>
                  <a:srgbClr val="00B050"/>
                </a:solidFill>
              </a:rPr>
            </a:br>
            <a:endParaRPr lang="fr-FR" sz="3200" b="1" dirty="0">
              <a:solidFill>
                <a:srgbClr val="00B050"/>
              </a:solidFill>
            </a:endParaRPr>
          </a:p>
        </p:txBody>
      </p:sp>
      <p:sp>
        <p:nvSpPr>
          <p:cNvPr id="3" name="Sous-titre 2"/>
          <p:cNvSpPr>
            <a:spLocks noGrp="1"/>
          </p:cNvSpPr>
          <p:nvPr>
            <p:ph type="subTitle" idx="1"/>
          </p:nvPr>
        </p:nvSpPr>
        <p:spPr>
          <a:xfrm>
            <a:off x="171450" y="3324225"/>
            <a:ext cx="11572875" cy="3419475"/>
          </a:xfrm>
        </p:spPr>
        <p:txBody>
          <a:bodyPr>
            <a:normAutofit lnSpcReduction="10000"/>
          </a:bodyPr>
          <a:lstStyle/>
          <a:p>
            <a:pPr algn="ctr">
              <a:lnSpc>
                <a:spcPct val="170000"/>
              </a:lnSpc>
            </a:pPr>
            <a:endParaRPr lang="fr-FR" sz="2000" b="1" dirty="0" smtClean="0">
              <a:solidFill>
                <a:srgbClr val="FF0000"/>
              </a:solidFill>
            </a:endParaRPr>
          </a:p>
          <a:p>
            <a:pPr algn="ctr">
              <a:lnSpc>
                <a:spcPct val="150000"/>
              </a:lnSpc>
            </a:pPr>
            <a:r>
              <a:rPr lang="en-US" sz="2800" dirty="0" smtClean="0">
                <a:solidFill>
                  <a:srgbClr val="FF0000"/>
                </a:solidFill>
              </a:rPr>
              <a:t>Governance and economic growth, empirical verification in the oil-producing countries of the CEMAC zone</a:t>
            </a:r>
            <a:endParaRPr lang="nl-NL" sz="2800" dirty="0" smtClean="0">
              <a:solidFill>
                <a:srgbClr val="FF0000"/>
              </a:solidFill>
            </a:endParaRPr>
          </a:p>
          <a:p>
            <a:pPr algn="r">
              <a:lnSpc>
                <a:spcPct val="170000"/>
              </a:lnSpc>
            </a:pPr>
            <a:endParaRPr lang="nl-NL" sz="2000" dirty="0" smtClean="0">
              <a:solidFill>
                <a:srgbClr val="FFFF00"/>
              </a:solidFill>
            </a:endParaRPr>
          </a:p>
          <a:p>
            <a:pPr algn="ctr">
              <a:lnSpc>
                <a:spcPct val="170000"/>
              </a:lnSpc>
            </a:pPr>
            <a:endParaRPr lang="nl-NL" sz="2000" dirty="0" smtClean="0">
              <a:solidFill>
                <a:srgbClr val="FFFF00"/>
              </a:solidFill>
            </a:endParaRPr>
          </a:p>
          <a:p>
            <a:pPr algn="ctr">
              <a:lnSpc>
                <a:spcPct val="170000"/>
              </a:lnSpc>
            </a:pPr>
            <a:r>
              <a:rPr lang="nl-NL" sz="2000" dirty="0" smtClean="0">
                <a:solidFill>
                  <a:srgbClr val="FFFF00"/>
                </a:solidFill>
              </a:rPr>
              <a:t>TELIMSEIN ERICK</a:t>
            </a:r>
          </a:p>
        </p:txBody>
      </p:sp>
      <p:pic>
        <p:nvPicPr>
          <p:cNvPr id="4" name="Picture 2"/>
          <p:cNvPicPr>
            <a:picLocks noChangeAspect="1" noChangeArrowheads="1"/>
          </p:cNvPicPr>
          <p:nvPr/>
        </p:nvPicPr>
        <p:blipFill>
          <a:blip r:embed="rId2"/>
          <a:srcRect/>
          <a:stretch>
            <a:fillRect/>
          </a:stretch>
        </p:blipFill>
        <p:spPr bwMode="auto">
          <a:xfrm>
            <a:off x="3571875" y="381000"/>
            <a:ext cx="4257675" cy="1495425"/>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heel(4)">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5" presetClass="entr" presetSubtype="0" fill="hold" grpId="1"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3"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4"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5"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6"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7"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8"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9" dur="1000" decel="50000">
                                          <p:stCondLst>
                                            <p:cond delay="0"/>
                                          </p:stCondLst>
                                        </p:cTn>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5" presetClass="entr" presetSubtype="0" fill="hold" grpId="1"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37"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err="1" smtClean="0"/>
              <a:t>Some</a:t>
            </a:r>
            <a:r>
              <a:rPr lang="fr-FR" dirty="0" smtClean="0"/>
              <a:t> </a:t>
            </a:r>
            <a:r>
              <a:rPr lang="fr-FR" dirty="0" err="1" smtClean="0"/>
              <a:t>stylized</a:t>
            </a:r>
            <a:r>
              <a:rPr lang="fr-FR" dirty="0" smtClean="0"/>
              <a:t> </a:t>
            </a:r>
            <a:r>
              <a:rPr lang="fr-FR" dirty="0" err="1" smtClean="0"/>
              <a:t>facts</a:t>
            </a:r>
            <a:r>
              <a:rPr lang="fr-FR" dirty="0" smtClean="0"/>
              <a:t> (4/7)</a:t>
            </a:r>
            <a:br>
              <a:rPr lang="fr-FR" dirty="0" smtClean="0"/>
            </a:br>
            <a:endParaRPr lang="fr-FR" dirty="0"/>
          </a:p>
        </p:txBody>
      </p:sp>
      <p:graphicFrame>
        <p:nvGraphicFramePr>
          <p:cNvPr id="4" name="Espace réservé du contenu 3"/>
          <p:cNvGraphicFramePr>
            <a:graphicFrameLocks noGrp="1"/>
          </p:cNvGraphicFramePr>
          <p:nvPr>
            <p:ph idx="1"/>
          </p:nvPr>
        </p:nvGraphicFramePr>
        <p:xfrm>
          <a:off x="247649" y="1600199"/>
          <a:ext cx="11439525" cy="49815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04900" y="76200"/>
            <a:ext cx="9980682" cy="1524000"/>
          </a:xfrm>
        </p:spPr>
        <p:txBody>
          <a:bodyPr>
            <a:normAutofit/>
          </a:bodyPr>
          <a:lstStyle/>
          <a:p>
            <a:pPr algn="ctr"/>
            <a:r>
              <a:rPr lang="fr-FR" dirty="0" err="1" smtClean="0"/>
              <a:t>Some</a:t>
            </a:r>
            <a:r>
              <a:rPr lang="fr-FR" dirty="0" smtClean="0"/>
              <a:t> </a:t>
            </a:r>
            <a:r>
              <a:rPr lang="fr-FR" dirty="0" err="1" smtClean="0"/>
              <a:t>stylized</a:t>
            </a:r>
            <a:r>
              <a:rPr lang="fr-FR" dirty="0" smtClean="0"/>
              <a:t> </a:t>
            </a:r>
            <a:r>
              <a:rPr lang="fr-FR" dirty="0" err="1" smtClean="0"/>
              <a:t>facts</a:t>
            </a:r>
            <a:r>
              <a:rPr lang="fr-FR" dirty="0" smtClean="0"/>
              <a:t> (5/7)</a:t>
            </a:r>
            <a:br>
              <a:rPr lang="fr-FR" dirty="0" smtClean="0"/>
            </a:br>
            <a:r>
              <a:rPr lang="fr-FR" dirty="0" smtClean="0"/>
              <a:t>INFANT MORTALITY</a:t>
            </a:r>
            <a:br>
              <a:rPr lang="fr-FR" dirty="0" smtClean="0"/>
            </a:br>
            <a:endParaRPr lang="fr-FR" dirty="0"/>
          </a:p>
        </p:txBody>
      </p:sp>
      <p:graphicFrame>
        <p:nvGraphicFramePr>
          <p:cNvPr id="4" name="Espace réservé du contenu 3"/>
          <p:cNvGraphicFramePr>
            <a:graphicFrameLocks noGrp="1"/>
          </p:cNvGraphicFramePr>
          <p:nvPr>
            <p:ph idx="1"/>
          </p:nvPr>
        </p:nvGraphicFramePr>
        <p:xfrm>
          <a:off x="1104900" y="1838324"/>
          <a:ext cx="9982200" cy="43338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err="1" smtClean="0"/>
              <a:t>Some</a:t>
            </a:r>
            <a:r>
              <a:rPr lang="fr-FR" dirty="0" smtClean="0"/>
              <a:t> </a:t>
            </a:r>
            <a:r>
              <a:rPr lang="fr-FR" dirty="0" err="1" smtClean="0"/>
              <a:t>stylized</a:t>
            </a:r>
            <a:r>
              <a:rPr lang="fr-FR" dirty="0" smtClean="0"/>
              <a:t> </a:t>
            </a:r>
            <a:r>
              <a:rPr lang="fr-FR" dirty="0" err="1" smtClean="0"/>
              <a:t>facts</a:t>
            </a:r>
            <a:r>
              <a:rPr lang="fr-FR" dirty="0" smtClean="0"/>
              <a:t> (6/7)</a:t>
            </a:r>
            <a:br>
              <a:rPr lang="fr-FR" dirty="0" smtClean="0"/>
            </a:br>
            <a:endParaRPr lang="fr-FR" dirty="0"/>
          </a:p>
        </p:txBody>
      </p:sp>
      <p:sp>
        <p:nvSpPr>
          <p:cNvPr id="4" name="Espace réservé du contenu 3"/>
          <p:cNvSpPr>
            <a:spLocks noGrp="1"/>
          </p:cNvSpPr>
          <p:nvPr>
            <p:ph sz="half" idx="2"/>
          </p:nvPr>
        </p:nvSpPr>
        <p:spPr>
          <a:xfrm>
            <a:off x="7543800" y="1371600"/>
            <a:ext cx="4362450" cy="5267325"/>
          </a:xfrm>
        </p:spPr>
        <p:txBody>
          <a:bodyPr>
            <a:normAutofit fontScale="85000" lnSpcReduction="20000"/>
          </a:bodyPr>
          <a:lstStyle/>
          <a:p>
            <a:pPr algn="just">
              <a:lnSpc>
                <a:spcPct val="150000"/>
              </a:lnSpc>
            </a:pPr>
            <a:r>
              <a:rPr lang="en-US" dirty="0" smtClean="0"/>
              <a:t>Taking the world average which is a score of 60 we note that sub-Saharan Africa is lagging behind with an average score of 53 points out of 100. But in the CEMAC zone the observation is that Gabon is the best ranked the quality of economic freedom with an average score of 57 points, which is above the average for sub-Saharan Africa. Cameroon follows with 53 points; Chad and Congo follow with respectively 45 and 43 points. Equatorial Guinea and RCA finished the podium with a respective average score of 39 and 36 points over the same period.</a:t>
            </a:r>
            <a:endParaRPr lang="fr-FR" dirty="0"/>
          </a:p>
        </p:txBody>
      </p:sp>
      <p:graphicFrame>
        <p:nvGraphicFramePr>
          <p:cNvPr id="5" name="Espace réservé du contenu 3"/>
          <p:cNvGraphicFramePr>
            <a:graphicFrameLocks noGrp="1"/>
          </p:cNvGraphicFramePr>
          <p:nvPr>
            <p:ph sz="half" idx="1"/>
          </p:nvPr>
        </p:nvGraphicFramePr>
        <p:xfrm>
          <a:off x="152399" y="1600199"/>
          <a:ext cx="7305675" cy="49053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70" decel="100000"/>
                                        <p:tgtEl>
                                          <p:spTgt spid="5"/>
                                        </p:tgtEl>
                                      </p:cBhvr>
                                    </p:animEffect>
                                    <p:animScale>
                                      <p:cBhvr>
                                        <p:cTn id="8" dur="770" decel="100000"/>
                                        <p:tgtEl>
                                          <p:spTgt spid="5"/>
                                        </p:tgtEl>
                                      </p:cBhvr>
                                      <p:from x="10000" y="10000"/>
                                      <p:to x="200000" y="450000"/>
                                    </p:animScale>
                                    <p:animScale>
                                      <p:cBhvr>
                                        <p:cTn id="9" dur="1230" accel="100000" fill="hold">
                                          <p:stCondLst>
                                            <p:cond delay="770"/>
                                          </p:stCondLst>
                                        </p:cTn>
                                        <p:tgtEl>
                                          <p:spTgt spid="5"/>
                                        </p:tgtEl>
                                      </p:cBhvr>
                                      <p:from x="200000" y="450000"/>
                                      <p:to x="100000" y="100000"/>
                                    </p:animScale>
                                    <p:set>
                                      <p:cBhvr>
                                        <p:cTn id="10" dur="770" fill="hold"/>
                                        <p:tgtEl>
                                          <p:spTgt spid="5"/>
                                        </p:tgtEl>
                                        <p:attrNameLst>
                                          <p:attrName>ppt_x</p:attrName>
                                        </p:attrNameLst>
                                      </p:cBhvr>
                                      <p:to>
                                        <p:strVal val="(0.5)"/>
                                      </p:to>
                                    </p:set>
                                    <p:anim from="(0.5)" to="(#ppt_x)" calcmode="lin" valueType="num">
                                      <p:cBhvr>
                                        <p:cTn id="11" dur="1230" accel="100000" fill="hold">
                                          <p:stCondLst>
                                            <p:cond delay="770"/>
                                          </p:stCondLst>
                                        </p:cTn>
                                        <p:tgtEl>
                                          <p:spTgt spid="5"/>
                                        </p:tgtEl>
                                        <p:attrNameLst>
                                          <p:attrName>ppt_x</p:attrName>
                                        </p:attrNameLst>
                                      </p:cBhvr>
                                    </p:anim>
                                    <p:set>
                                      <p:cBhvr>
                                        <p:cTn id="12" dur="770" fill="hold"/>
                                        <p:tgtEl>
                                          <p:spTgt spid="5"/>
                                        </p:tgtEl>
                                        <p:attrNameLst>
                                          <p:attrName>ppt_y</p:attrName>
                                        </p:attrNameLst>
                                      </p:cBhvr>
                                      <p:to>
                                        <p:strVal val="(#ppt_y+0.4)"/>
                                      </p:to>
                                    </p:set>
                                    <p:anim from="(#ppt_y+0.4)" to="(#ppt_y)" calcmode="lin" valueType="num">
                                      <p:cBhvr>
                                        <p:cTn id="13" dur="1230" accel="100000" fill="hold">
                                          <p:stCondLst>
                                            <p:cond delay="770"/>
                                          </p:stCondLst>
                                        </p:cTn>
                                        <p:tgtEl>
                                          <p:spTgt spid="5"/>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heel(4)">
                                      <p:cBhvr>
                                        <p:cTn id="18"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Graphic spid="5"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err="1" smtClean="0"/>
              <a:t>Some</a:t>
            </a:r>
            <a:r>
              <a:rPr lang="fr-FR" dirty="0" smtClean="0"/>
              <a:t> </a:t>
            </a:r>
            <a:r>
              <a:rPr lang="fr-FR" dirty="0" err="1" smtClean="0"/>
              <a:t>stylized</a:t>
            </a:r>
            <a:r>
              <a:rPr lang="fr-FR" dirty="0" smtClean="0"/>
              <a:t> </a:t>
            </a:r>
            <a:r>
              <a:rPr lang="fr-FR" dirty="0" err="1" smtClean="0"/>
              <a:t>facts</a:t>
            </a:r>
            <a:r>
              <a:rPr lang="fr-FR" dirty="0" smtClean="0"/>
              <a:t>  (7/7)</a:t>
            </a:r>
            <a:br>
              <a:rPr lang="fr-FR" dirty="0" smtClean="0"/>
            </a:br>
            <a:endParaRPr lang="fr-FR" dirty="0"/>
          </a:p>
        </p:txBody>
      </p:sp>
      <p:sp>
        <p:nvSpPr>
          <p:cNvPr id="4" name="Espace réservé du contenu 3"/>
          <p:cNvSpPr>
            <a:spLocks noGrp="1"/>
          </p:cNvSpPr>
          <p:nvPr>
            <p:ph sz="half" idx="2"/>
          </p:nvPr>
        </p:nvSpPr>
        <p:spPr>
          <a:xfrm>
            <a:off x="7591424" y="1600200"/>
            <a:ext cx="4143376" cy="4571999"/>
          </a:xfrm>
        </p:spPr>
        <p:txBody>
          <a:bodyPr/>
          <a:lstStyle/>
          <a:p>
            <a:pPr algn="just">
              <a:lnSpc>
                <a:spcPct val="150000"/>
              </a:lnSpc>
            </a:pPr>
            <a:endParaRPr lang="fr-FR" dirty="0" smtClean="0"/>
          </a:p>
          <a:p>
            <a:pPr algn="just">
              <a:lnSpc>
                <a:spcPct val="150000"/>
              </a:lnSpc>
            </a:pPr>
            <a:endParaRPr lang="fr-FR" dirty="0" smtClean="0"/>
          </a:p>
          <a:p>
            <a:pPr algn="just">
              <a:lnSpc>
                <a:spcPct val="150000"/>
              </a:lnSpc>
            </a:pPr>
            <a:r>
              <a:rPr lang="en-US" dirty="0" smtClean="0"/>
              <a:t>Ranking and scores of countries in the CEMAC zone according to Corruption Perceptions Index 2017</a:t>
            </a:r>
            <a:endParaRPr lang="fr-FR" dirty="0"/>
          </a:p>
        </p:txBody>
      </p:sp>
      <p:graphicFrame>
        <p:nvGraphicFramePr>
          <p:cNvPr id="5" name="Espace réservé du contenu 5"/>
          <p:cNvGraphicFramePr>
            <a:graphicFrameLocks noGrp="1"/>
          </p:cNvGraphicFramePr>
          <p:nvPr>
            <p:ph sz="half" idx="1"/>
          </p:nvPr>
        </p:nvGraphicFramePr>
        <p:xfrm>
          <a:off x="247650" y="1447800"/>
          <a:ext cx="7105650" cy="51149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4825" y="219075"/>
            <a:ext cx="10580757" cy="600076"/>
          </a:xfrm>
        </p:spPr>
        <p:txBody>
          <a:bodyPr>
            <a:normAutofit/>
          </a:bodyPr>
          <a:lstStyle/>
          <a:p>
            <a:pPr algn="ctr"/>
            <a:r>
              <a:rPr lang="fr-FR" dirty="0" smtClean="0"/>
              <a:t>LITERATURE REVIEW (1/2)</a:t>
            </a:r>
            <a:endParaRPr lang="fr-FR" dirty="0"/>
          </a:p>
        </p:txBody>
      </p:sp>
      <p:sp>
        <p:nvSpPr>
          <p:cNvPr id="3" name="Espace réservé du contenu 2"/>
          <p:cNvSpPr>
            <a:spLocks noGrp="1"/>
          </p:cNvSpPr>
          <p:nvPr>
            <p:ph idx="1"/>
          </p:nvPr>
        </p:nvSpPr>
        <p:spPr>
          <a:xfrm>
            <a:off x="161925" y="1352550"/>
            <a:ext cx="11820525" cy="5143500"/>
          </a:xfrm>
        </p:spPr>
        <p:txBody>
          <a:bodyPr/>
          <a:lstStyle/>
          <a:p>
            <a:pPr>
              <a:lnSpc>
                <a:spcPct val="150000"/>
              </a:lnSpc>
            </a:pPr>
            <a:r>
              <a:rPr lang="en-US" dirty="0" smtClean="0"/>
              <a:t>North (1990), the importance of institutional efficiency in explaining growth over the long term</a:t>
            </a:r>
            <a:br>
              <a:rPr lang="en-US" dirty="0" smtClean="0"/>
            </a:br>
            <a:r>
              <a:rPr lang="en-US" dirty="0" smtClean="0"/>
              <a:t>Knack and Keefer (1995) positive relationship between bureaucracy, property rights, political stability) and economic performance.</a:t>
            </a:r>
          </a:p>
          <a:p>
            <a:pPr>
              <a:lnSpc>
                <a:spcPct val="150000"/>
              </a:lnSpc>
            </a:pPr>
            <a:r>
              <a:rPr lang="en-US" dirty="0" smtClean="0"/>
              <a:t/>
            </a:r>
            <a:br>
              <a:rPr lang="en-US" dirty="0" smtClean="0"/>
            </a:br>
            <a:r>
              <a:rPr lang="en-US" dirty="0" smtClean="0"/>
              <a:t>Mauro (1995), Gyimah-Brempong (2002), Mo (2001) that corruption reduces the economic growth of these countries.</a:t>
            </a:r>
          </a:p>
          <a:p>
            <a:pPr>
              <a:lnSpc>
                <a:spcPct val="150000"/>
              </a:lnSpc>
            </a:pPr>
            <a:r>
              <a:rPr lang="en-US" dirty="0" smtClean="0"/>
              <a:t/>
            </a:r>
            <a:br>
              <a:rPr lang="en-US" dirty="0" smtClean="0"/>
            </a:br>
            <a:r>
              <a:rPr lang="en-US" dirty="0" err="1" smtClean="0"/>
              <a:t>Rodrik</a:t>
            </a:r>
            <a:r>
              <a:rPr lang="en-US" dirty="0" smtClean="0"/>
              <a:t> et al. (2004) have shown that when it comes to explaining income disparities between poor and rich countries, institutional quality takes precedence over geography and international trade.</a:t>
            </a:r>
            <a:endParaRPr lang="fr-FR" dirty="0" smtClean="0"/>
          </a:p>
          <a:p>
            <a:pPr>
              <a:lnSpc>
                <a:spcPct val="150000"/>
              </a:lnSpc>
            </a:pPr>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9575" y="76200"/>
            <a:ext cx="10676007" cy="762000"/>
          </a:xfrm>
        </p:spPr>
        <p:txBody>
          <a:bodyPr>
            <a:normAutofit/>
          </a:bodyPr>
          <a:lstStyle/>
          <a:p>
            <a:pPr algn="ctr"/>
            <a:r>
              <a:rPr lang="fr-FR" dirty="0" smtClean="0"/>
              <a:t>LITERATURE REVIEW (2/2)</a:t>
            </a:r>
            <a:endParaRPr lang="fr-FR" dirty="0"/>
          </a:p>
        </p:txBody>
      </p:sp>
      <p:sp>
        <p:nvSpPr>
          <p:cNvPr id="3" name="Espace réservé du contenu 2"/>
          <p:cNvSpPr>
            <a:spLocks noGrp="1"/>
          </p:cNvSpPr>
          <p:nvPr>
            <p:ph idx="1"/>
          </p:nvPr>
        </p:nvSpPr>
        <p:spPr>
          <a:xfrm>
            <a:off x="333375" y="1381125"/>
            <a:ext cx="11534775" cy="4895850"/>
          </a:xfrm>
        </p:spPr>
        <p:txBody>
          <a:bodyPr/>
          <a:lstStyle/>
          <a:p>
            <a:pPr>
              <a:lnSpc>
                <a:spcPct val="150000"/>
              </a:lnSpc>
            </a:pPr>
            <a:r>
              <a:rPr lang="en-US" dirty="0" smtClean="0"/>
              <a:t>Kaufmann and </a:t>
            </a:r>
            <a:r>
              <a:rPr lang="en-US" dirty="0" err="1" smtClean="0"/>
              <a:t>Kraay</a:t>
            </a:r>
            <a:r>
              <a:rPr lang="en-US" dirty="0" smtClean="0"/>
              <a:t> (2002, 2003) argue that levels of governance and per capita income are strongly correlated. Good governance leads to higher per capita income levels</a:t>
            </a:r>
          </a:p>
          <a:p>
            <a:pPr>
              <a:lnSpc>
                <a:spcPct val="150000"/>
              </a:lnSpc>
            </a:pPr>
            <a:r>
              <a:rPr lang="en-US" dirty="0" smtClean="0"/>
              <a:t/>
            </a:r>
            <a:br>
              <a:rPr lang="en-US" dirty="0" smtClean="0"/>
            </a:br>
            <a:r>
              <a:rPr lang="en-US" dirty="0" smtClean="0"/>
              <a:t>Subramanian and </a:t>
            </a:r>
            <a:r>
              <a:rPr lang="en-US" dirty="0" err="1" smtClean="0"/>
              <a:t>Sala</a:t>
            </a:r>
            <a:r>
              <a:rPr lang="en-US" dirty="0" smtClean="0"/>
              <a:t>-I-Martin (2003), the '' curse of natural resources '' is a purely institutional phenomenon.</a:t>
            </a:r>
          </a:p>
          <a:p>
            <a:pPr>
              <a:lnSpc>
                <a:spcPct val="150000"/>
              </a:lnSpc>
            </a:pPr>
            <a:r>
              <a:rPr lang="en-US" dirty="0" smtClean="0"/>
              <a:t/>
            </a:r>
            <a:br>
              <a:rPr lang="en-US" dirty="0" smtClean="0"/>
            </a:br>
            <a:r>
              <a:rPr lang="en-US" dirty="0" smtClean="0"/>
              <a:t>Ross (2001), </a:t>
            </a:r>
            <a:r>
              <a:rPr lang="en-US" dirty="0" err="1" smtClean="0"/>
              <a:t>Wantchekon</a:t>
            </a:r>
            <a:r>
              <a:rPr lang="en-US" dirty="0" smtClean="0"/>
              <a:t> (2002) and Collier (2005) show that the worst scores for democracy are those of the oil-exporting countries</a:t>
            </a:r>
          </a:p>
          <a:p>
            <a:pPr algn="just">
              <a:lnSpc>
                <a:spcPct val="150000"/>
              </a:lnSpc>
            </a:pPr>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METHODOLOGY  (1/3)</a:t>
            </a:r>
            <a:endParaRPr lang="fr-FR" dirty="0"/>
          </a:p>
        </p:txBody>
      </p:sp>
      <p:sp>
        <p:nvSpPr>
          <p:cNvPr id="3" name="Espace réservé du contenu 2"/>
          <p:cNvSpPr>
            <a:spLocks noGrp="1"/>
          </p:cNvSpPr>
          <p:nvPr>
            <p:ph idx="1"/>
          </p:nvPr>
        </p:nvSpPr>
        <p:spPr>
          <a:xfrm>
            <a:off x="276225" y="1600200"/>
            <a:ext cx="11325225" cy="4572000"/>
          </a:xfrm>
        </p:spPr>
        <p:txBody>
          <a:bodyPr/>
          <a:lstStyle/>
          <a:p>
            <a:r>
              <a:rPr lang="fr-FR" dirty="0" smtClean="0"/>
              <a:t> Avec :</a:t>
            </a:r>
            <a:endParaRPr lang="fr-FR" dirty="0"/>
          </a:p>
        </p:txBody>
      </p:sp>
      <p:pic>
        <p:nvPicPr>
          <p:cNvPr id="1026" name="Picture 2"/>
          <p:cNvPicPr>
            <a:picLocks noChangeAspect="1" noChangeArrowheads="1"/>
          </p:cNvPicPr>
          <p:nvPr/>
        </p:nvPicPr>
        <p:blipFill>
          <a:blip r:embed="rId2"/>
          <a:srcRect/>
          <a:stretch>
            <a:fillRect/>
          </a:stretch>
        </p:blipFill>
        <p:spPr bwMode="auto">
          <a:xfrm>
            <a:off x="1471613" y="1300163"/>
            <a:ext cx="7653337" cy="2557462"/>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1028700" y="4352925"/>
            <a:ext cx="7162800" cy="2038350"/>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METHODOLOGY  (2/3)</a:t>
            </a:r>
            <a:endParaRPr lang="fr-FR" dirty="0"/>
          </a:p>
        </p:txBody>
      </p:sp>
      <p:pic>
        <p:nvPicPr>
          <p:cNvPr id="2050" name="Picture 2"/>
          <p:cNvPicPr>
            <a:picLocks noGrp="1" noChangeAspect="1" noChangeArrowheads="1"/>
          </p:cNvPicPr>
          <p:nvPr>
            <p:ph idx="1"/>
          </p:nvPr>
        </p:nvPicPr>
        <p:blipFill>
          <a:blip r:embed="rId2"/>
          <a:srcRect/>
          <a:stretch>
            <a:fillRect/>
          </a:stretch>
        </p:blipFill>
        <p:spPr bwMode="auto">
          <a:xfrm>
            <a:off x="1428750" y="1733550"/>
            <a:ext cx="7562850" cy="3943350"/>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METHODOLOGY  (3/3)</a:t>
            </a:r>
            <a:endParaRPr lang="fr-FR" dirty="0"/>
          </a:p>
        </p:txBody>
      </p:sp>
      <p:sp>
        <p:nvSpPr>
          <p:cNvPr id="3" name="Espace réservé du contenu 2"/>
          <p:cNvSpPr>
            <a:spLocks noGrp="1"/>
          </p:cNvSpPr>
          <p:nvPr>
            <p:ph idx="1"/>
          </p:nvPr>
        </p:nvSpPr>
        <p:spPr>
          <a:xfrm>
            <a:off x="457200" y="1600200"/>
            <a:ext cx="10629900" cy="4572000"/>
          </a:xfrm>
        </p:spPr>
        <p:txBody>
          <a:bodyPr/>
          <a:lstStyle/>
          <a:p>
            <a:pPr algn="just">
              <a:lnSpc>
                <a:spcPct val="150000"/>
              </a:lnSpc>
            </a:pPr>
            <a:r>
              <a:rPr lang="en-US" dirty="0" smtClean="0"/>
              <a:t>As for the estimations, they were made with the PANEL LEAST SUQARES estimator using the EVIEWS 10 software. The choice of this method was motivated by the fact that it allows to have robustness in our results while responding to problems of simultaneity bias, reverse causality, and omitted variables (Blundell and Bond, 1998).</a:t>
            </a:r>
          </a:p>
          <a:p>
            <a:pPr algn="just">
              <a:lnSpc>
                <a:spcPct val="150000"/>
              </a:lnSpc>
            </a:pPr>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04900" y="76200"/>
            <a:ext cx="9980682" cy="447675"/>
          </a:xfrm>
        </p:spPr>
        <p:txBody>
          <a:bodyPr>
            <a:normAutofit fontScale="90000"/>
          </a:bodyPr>
          <a:lstStyle/>
          <a:p>
            <a:pPr algn="ctr"/>
            <a:r>
              <a:rPr lang="fr-FR" dirty="0" smtClean="0"/>
              <a:t>RESULTS (1/4)</a:t>
            </a:r>
            <a:endParaRPr lang="fr-FR" dirty="0"/>
          </a:p>
        </p:txBody>
      </p:sp>
      <p:graphicFrame>
        <p:nvGraphicFramePr>
          <p:cNvPr id="5" name="Espace réservé du contenu 4"/>
          <p:cNvGraphicFramePr>
            <a:graphicFrameLocks noGrp="1"/>
          </p:cNvGraphicFramePr>
          <p:nvPr>
            <p:ph idx="1"/>
          </p:nvPr>
        </p:nvGraphicFramePr>
        <p:xfrm>
          <a:off x="771525" y="571498"/>
          <a:ext cx="10763250" cy="5876927"/>
        </p:xfrm>
        <a:graphic>
          <a:graphicData uri="http://schemas.openxmlformats.org/drawingml/2006/table">
            <a:tbl>
              <a:tblPr/>
              <a:tblGrid>
                <a:gridCol w="2300349"/>
                <a:gridCol w="1484333"/>
                <a:gridCol w="1336633"/>
                <a:gridCol w="1353394"/>
                <a:gridCol w="1467573"/>
                <a:gridCol w="1485382"/>
                <a:gridCol w="1335586"/>
              </a:tblGrid>
              <a:tr h="218473">
                <a:tc>
                  <a:txBody>
                    <a:bodyPr/>
                    <a:lstStyle/>
                    <a:p>
                      <a:pPr algn="ctr">
                        <a:lnSpc>
                          <a:spcPct val="150000"/>
                        </a:lnSpc>
                        <a:spcAft>
                          <a:spcPts val="0"/>
                        </a:spcAft>
                      </a:pPr>
                      <a:r>
                        <a:rPr lang="fr-FR" sz="700" b="1" dirty="0">
                          <a:solidFill>
                            <a:srgbClr val="000000"/>
                          </a:solidFill>
                          <a:latin typeface="Century Schoolbook"/>
                          <a:ea typeface="Times New Roman"/>
                          <a:cs typeface="Times New Roman"/>
                        </a:rPr>
                        <a:t>Variables</a:t>
                      </a:r>
                      <a:endParaRPr lang="fr-FR" sz="800" dirty="0">
                        <a:solidFill>
                          <a:srgbClr val="000000"/>
                        </a:solidFill>
                        <a:latin typeface="Calibri"/>
                        <a:ea typeface="Calibri"/>
                        <a:cs typeface="Times New Roman"/>
                      </a:endParaRPr>
                    </a:p>
                  </a:txBody>
                  <a:tcPr marL="50989" marR="5098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700">
                          <a:solidFill>
                            <a:srgbClr val="000000"/>
                          </a:solidFill>
                          <a:latin typeface="Century Schoolbook"/>
                          <a:ea typeface="Times New Roman"/>
                          <a:cs typeface="Times New Roman"/>
                        </a:rPr>
                        <a:t>Modèle 1</a:t>
                      </a:r>
                      <a:endParaRPr lang="fr-FR" sz="800">
                        <a:solidFill>
                          <a:srgbClr val="000000"/>
                        </a:solidFill>
                        <a:latin typeface="Calibri"/>
                        <a:ea typeface="Calibri"/>
                        <a:cs typeface="Times New Roman"/>
                      </a:endParaRPr>
                    </a:p>
                  </a:txBody>
                  <a:tcPr marL="50989" marR="5098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700">
                          <a:solidFill>
                            <a:srgbClr val="000000"/>
                          </a:solidFill>
                          <a:latin typeface="Century Schoolbook"/>
                          <a:ea typeface="Times New Roman"/>
                          <a:cs typeface="Times New Roman"/>
                        </a:rPr>
                        <a:t>Modele2</a:t>
                      </a:r>
                      <a:endParaRPr lang="fr-FR" sz="800">
                        <a:solidFill>
                          <a:srgbClr val="000000"/>
                        </a:solidFill>
                        <a:latin typeface="Calibri"/>
                        <a:ea typeface="Calibri"/>
                        <a:cs typeface="Times New Roman"/>
                      </a:endParaRPr>
                    </a:p>
                  </a:txBody>
                  <a:tcPr marL="50989" marR="5098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700">
                          <a:solidFill>
                            <a:srgbClr val="000000"/>
                          </a:solidFill>
                          <a:latin typeface="Century Schoolbook"/>
                          <a:ea typeface="Times New Roman"/>
                          <a:cs typeface="Times New Roman"/>
                        </a:rPr>
                        <a:t>Modèle 3</a:t>
                      </a:r>
                      <a:endParaRPr lang="fr-FR" sz="800">
                        <a:solidFill>
                          <a:srgbClr val="000000"/>
                        </a:solidFill>
                        <a:latin typeface="Calibri"/>
                        <a:ea typeface="Calibri"/>
                        <a:cs typeface="Times New Roman"/>
                      </a:endParaRPr>
                    </a:p>
                  </a:txBody>
                  <a:tcPr marL="50989" marR="5098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700">
                          <a:solidFill>
                            <a:srgbClr val="000000"/>
                          </a:solidFill>
                          <a:latin typeface="Century Schoolbook"/>
                          <a:ea typeface="Times New Roman"/>
                          <a:cs typeface="Times New Roman"/>
                        </a:rPr>
                        <a:t>Modèle 4</a:t>
                      </a:r>
                      <a:endParaRPr lang="fr-FR" sz="800">
                        <a:solidFill>
                          <a:srgbClr val="000000"/>
                        </a:solidFill>
                        <a:latin typeface="Calibri"/>
                        <a:ea typeface="Calibri"/>
                        <a:cs typeface="Times New Roman"/>
                      </a:endParaRPr>
                    </a:p>
                  </a:txBody>
                  <a:tcPr marL="50989" marR="5098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700">
                          <a:solidFill>
                            <a:srgbClr val="000000"/>
                          </a:solidFill>
                          <a:latin typeface="Century Schoolbook"/>
                          <a:ea typeface="Times New Roman"/>
                          <a:cs typeface="Times New Roman"/>
                        </a:rPr>
                        <a:t>Modèle 5</a:t>
                      </a:r>
                      <a:endParaRPr lang="fr-FR" sz="800">
                        <a:solidFill>
                          <a:srgbClr val="000000"/>
                        </a:solidFill>
                        <a:latin typeface="Calibri"/>
                        <a:ea typeface="Calibri"/>
                        <a:cs typeface="Times New Roman"/>
                      </a:endParaRPr>
                    </a:p>
                  </a:txBody>
                  <a:tcPr marL="50989" marR="5098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fr-FR" sz="700">
                          <a:solidFill>
                            <a:srgbClr val="000000"/>
                          </a:solidFill>
                          <a:latin typeface="Century Schoolbook"/>
                          <a:ea typeface="Times New Roman"/>
                          <a:cs typeface="Times New Roman"/>
                        </a:rPr>
                        <a:t>Modèle 6</a:t>
                      </a:r>
                      <a:endParaRPr lang="fr-FR" sz="800">
                        <a:solidFill>
                          <a:srgbClr val="000000"/>
                        </a:solidFill>
                        <a:latin typeface="Calibri"/>
                        <a:ea typeface="Calibri"/>
                        <a:cs typeface="Times New Roman"/>
                      </a:endParaRPr>
                    </a:p>
                  </a:txBody>
                  <a:tcPr marL="50989" marR="50989" marT="0" marB="0">
                    <a:lnL>
                      <a:noFill/>
                    </a:lnL>
                    <a:lnR>
                      <a:noFill/>
                    </a:lnR>
                    <a:lnT>
                      <a:noFill/>
                    </a:lnT>
                    <a:lnB w="12700" cap="flat" cmpd="sng" algn="ctr">
                      <a:solidFill>
                        <a:srgbClr val="000000"/>
                      </a:solidFill>
                      <a:prstDash val="solid"/>
                      <a:round/>
                      <a:headEnd type="none" w="med" len="med"/>
                      <a:tailEnd type="none" w="med" len="med"/>
                    </a:lnB>
                  </a:tcPr>
                </a:tc>
              </a:tr>
              <a:tr h="508557">
                <a:tc>
                  <a:txBody>
                    <a:bodyPr/>
                    <a:lstStyle/>
                    <a:p>
                      <a:pPr algn="ctr">
                        <a:lnSpc>
                          <a:spcPct val="150000"/>
                        </a:lnSpc>
                        <a:spcAft>
                          <a:spcPts val="0"/>
                        </a:spcAft>
                      </a:pPr>
                      <a:r>
                        <a:rPr lang="fr-FR" sz="700" b="1">
                          <a:solidFill>
                            <a:srgbClr val="FF0000"/>
                          </a:solidFill>
                          <a:latin typeface="Century Schoolbook"/>
                          <a:ea typeface="Times New Roman"/>
                          <a:cs typeface="Times New Roman"/>
                        </a:rPr>
                        <a:t>DOUVERT</a:t>
                      </a:r>
                      <a:endParaRPr lang="fr-FR" sz="800">
                        <a:solidFill>
                          <a:srgbClr val="FF0000"/>
                        </a:solidFill>
                        <a:latin typeface="Calibri"/>
                        <a:ea typeface="Calibri"/>
                        <a:cs typeface="Times New Roman"/>
                      </a:endParaRPr>
                    </a:p>
                  </a:txBody>
                  <a:tcPr marL="50989" marR="50989"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lgn="ctr">
                        <a:lnSpc>
                          <a:spcPct val="150000"/>
                        </a:lnSpc>
                        <a:spcAft>
                          <a:spcPts val="0"/>
                        </a:spcAft>
                      </a:pPr>
                      <a:r>
                        <a:rPr lang="fr-FR" sz="700">
                          <a:solidFill>
                            <a:srgbClr val="FF0000"/>
                          </a:solidFill>
                          <a:latin typeface="Century Schoolbook"/>
                          <a:ea typeface="Times New Roman"/>
                          <a:cs typeface="Times New Roman"/>
                        </a:rPr>
                        <a:t>0.068057</a:t>
                      </a:r>
                      <a:endParaRPr lang="fr-FR" sz="800">
                        <a:solidFill>
                          <a:srgbClr val="FF0000"/>
                        </a:solidFill>
                        <a:latin typeface="Calibri"/>
                        <a:ea typeface="Calibri"/>
                        <a:cs typeface="Times New Roman"/>
                      </a:endParaRPr>
                    </a:p>
                    <a:p>
                      <a:pPr algn="ctr">
                        <a:lnSpc>
                          <a:spcPct val="150000"/>
                        </a:lnSpc>
                        <a:spcAft>
                          <a:spcPts val="0"/>
                        </a:spcAft>
                      </a:pPr>
                      <a:r>
                        <a:rPr lang="fr-FR" sz="700">
                          <a:solidFill>
                            <a:srgbClr val="FF0000"/>
                          </a:solidFill>
                          <a:latin typeface="Century Schoolbook"/>
                          <a:ea typeface="Times New Roman"/>
                          <a:cs typeface="Times New Roman"/>
                        </a:rPr>
                        <a:t>(0.0915)*</a:t>
                      </a:r>
                      <a:endParaRPr lang="fr-FR" sz="800">
                        <a:solidFill>
                          <a:srgbClr val="FF0000"/>
                        </a:solidFill>
                        <a:latin typeface="Calibri"/>
                        <a:ea typeface="Calibri"/>
                        <a:cs typeface="Times New Roman"/>
                      </a:endParaRPr>
                    </a:p>
                  </a:txBody>
                  <a:tcPr marL="50989" marR="50989"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lgn="ctr">
                        <a:lnSpc>
                          <a:spcPct val="150000"/>
                        </a:lnSpc>
                        <a:spcAft>
                          <a:spcPts val="0"/>
                        </a:spcAft>
                      </a:pPr>
                      <a:r>
                        <a:rPr lang="fr-FR" sz="700">
                          <a:solidFill>
                            <a:srgbClr val="FF0000"/>
                          </a:solidFill>
                          <a:latin typeface="Century Schoolbook"/>
                          <a:ea typeface="Times New Roman"/>
                          <a:cs typeface="Times New Roman"/>
                        </a:rPr>
                        <a:t>0.108435</a:t>
                      </a:r>
                      <a:endParaRPr lang="fr-FR" sz="800">
                        <a:solidFill>
                          <a:srgbClr val="FF0000"/>
                        </a:solidFill>
                        <a:latin typeface="Calibri"/>
                        <a:ea typeface="Calibri"/>
                        <a:cs typeface="Times New Roman"/>
                      </a:endParaRPr>
                    </a:p>
                    <a:p>
                      <a:pPr algn="ctr">
                        <a:lnSpc>
                          <a:spcPct val="150000"/>
                        </a:lnSpc>
                        <a:spcAft>
                          <a:spcPts val="0"/>
                        </a:spcAft>
                      </a:pPr>
                      <a:r>
                        <a:rPr lang="fr-FR" sz="700">
                          <a:solidFill>
                            <a:srgbClr val="FF0000"/>
                          </a:solidFill>
                          <a:latin typeface="Century Schoolbook"/>
                          <a:ea typeface="Times New Roman"/>
                          <a:cs typeface="Times New Roman"/>
                        </a:rPr>
                        <a:t>(0.0179)***</a:t>
                      </a:r>
                      <a:endParaRPr lang="fr-FR" sz="800">
                        <a:solidFill>
                          <a:srgbClr val="FF0000"/>
                        </a:solidFill>
                        <a:latin typeface="Calibri"/>
                        <a:ea typeface="Calibri"/>
                        <a:cs typeface="Times New Roman"/>
                      </a:endParaRPr>
                    </a:p>
                  </a:txBody>
                  <a:tcPr marL="50989" marR="50989"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lgn="ctr">
                        <a:lnSpc>
                          <a:spcPct val="150000"/>
                        </a:lnSpc>
                        <a:spcAft>
                          <a:spcPts val="0"/>
                        </a:spcAft>
                      </a:pPr>
                      <a:r>
                        <a:rPr lang="fr-FR" sz="700">
                          <a:solidFill>
                            <a:srgbClr val="FF0000"/>
                          </a:solidFill>
                          <a:latin typeface="Century Schoolbook"/>
                          <a:ea typeface="Times New Roman"/>
                          <a:cs typeface="Times New Roman"/>
                        </a:rPr>
                        <a:t>0.063804</a:t>
                      </a:r>
                      <a:endParaRPr lang="fr-FR" sz="800">
                        <a:solidFill>
                          <a:srgbClr val="FF0000"/>
                        </a:solidFill>
                        <a:latin typeface="Calibri"/>
                        <a:ea typeface="Calibri"/>
                        <a:cs typeface="Times New Roman"/>
                      </a:endParaRPr>
                    </a:p>
                    <a:p>
                      <a:pPr algn="ctr">
                        <a:lnSpc>
                          <a:spcPct val="150000"/>
                        </a:lnSpc>
                        <a:spcAft>
                          <a:spcPts val="0"/>
                        </a:spcAft>
                      </a:pPr>
                      <a:r>
                        <a:rPr lang="fr-FR" sz="700">
                          <a:solidFill>
                            <a:srgbClr val="FF0000"/>
                          </a:solidFill>
                          <a:latin typeface="Century Schoolbook"/>
                          <a:ea typeface="Times New Roman"/>
                          <a:cs typeface="Times New Roman"/>
                        </a:rPr>
                        <a:t>(0.1545)</a:t>
                      </a:r>
                      <a:endParaRPr lang="fr-FR" sz="800">
                        <a:solidFill>
                          <a:srgbClr val="FF0000"/>
                        </a:solidFill>
                        <a:latin typeface="Calibri"/>
                        <a:ea typeface="Calibri"/>
                        <a:cs typeface="Times New Roman"/>
                      </a:endParaRPr>
                    </a:p>
                  </a:txBody>
                  <a:tcPr marL="50989" marR="50989"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lgn="ctr">
                        <a:lnSpc>
                          <a:spcPct val="150000"/>
                        </a:lnSpc>
                        <a:spcAft>
                          <a:spcPts val="0"/>
                        </a:spcAft>
                      </a:pPr>
                      <a:r>
                        <a:rPr lang="fr-FR" sz="700">
                          <a:solidFill>
                            <a:srgbClr val="FF0000"/>
                          </a:solidFill>
                          <a:latin typeface="Century Schoolbook"/>
                          <a:ea typeface="Times New Roman"/>
                          <a:cs typeface="Times New Roman"/>
                        </a:rPr>
                        <a:t>0.078187</a:t>
                      </a:r>
                      <a:endParaRPr lang="fr-FR" sz="800">
                        <a:solidFill>
                          <a:srgbClr val="FF0000"/>
                        </a:solidFill>
                        <a:latin typeface="Calibri"/>
                        <a:ea typeface="Calibri"/>
                        <a:cs typeface="Times New Roman"/>
                      </a:endParaRPr>
                    </a:p>
                    <a:p>
                      <a:pPr algn="ctr">
                        <a:lnSpc>
                          <a:spcPct val="150000"/>
                        </a:lnSpc>
                        <a:spcAft>
                          <a:spcPts val="0"/>
                        </a:spcAft>
                      </a:pPr>
                      <a:r>
                        <a:rPr lang="fr-FR" sz="700">
                          <a:solidFill>
                            <a:srgbClr val="FF0000"/>
                          </a:solidFill>
                          <a:latin typeface="Century Schoolbook"/>
                          <a:ea typeface="Times New Roman"/>
                          <a:cs typeface="Times New Roman"/>
                        </a:rPr>
                        <a:t>(0.0589)**</a:t>
                      </a:r>
                      <a:endParaRPr lang="fr-FR" sz="800">
                        <a:solidFill>
                          <a:srgbClr val="FF0000"/>
                        </a:solidFill>
                        <a:latin typeface="Calibri"/>
                        <a:ea typeface="Calibri"/>
                        <a:cs typeface="Times New Roman"/>
                      </a:endParaRPr>
                    </a:p>
                  </a:txBody>
                  <a:tcPr marL="50989" marR="50989"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lgn="ctr">
                        <a:lnSpc>
                          <a:spcPct val="150000"/>
                        </a:lnSpc>
                        <a:spcAft>
                          <a:spcPts val="0"/>
                        </a:spcAft>
                      </a:pPr>
                      <a:r>
                        <a:rPr lang="fr-FR" sz="700">
                          <a:solidFill>
                            <a:srgbClr val="FF0000"/>
                          </a:solidFill>
                          <a:latin typeface="Century Schoolbook"/>
                          <a:ea typeface="Times New Roman"/>
                          <a:cs typeface="Times New Roman"/>
                        </a:rPr>
                        <a:t>0.070259</a:t>
                      </a:r>
                      <a:endParaRPr lang="fr-FR" sz="800">
                        <a:solidFill>
                          <a:srgbClr val="FF0000"/>
                        </a:solidFill>
                        <a:latin typeface="Calibri"/>
                        <a:ea typeface="Calibri"/>
                        <a:cs typeface="Times New Roman"/>
                      </a:endParaRPr>
                    </a:p>
                    <a:p>
                      <a:pPr algn="ctr">
                        <a:lnSpc>
                          <a:spcPct val="150000"/>
                        </a:lnSpc>
                        <a:spcAft>
                          <a:spcPts val="0"/>
                        </a:spcAft>
                      </a:pPr>
                      <a:r>
                        <a:rPr lang="fr-FR" sz="700">
                          <a:solidFill>
                            <a:srgbClr val="FF0000"/>
                          </a:solidFill>
                          <a:latin typeface="Century Schoolbook"/>
                          <a:ea typeface="Times New Roman"/>
                          <a:cs typeface="Times New Roman"/>
                        </a:rPr>
                        <a:t>(0.0817)*</a:t>
                      </a:r>
                      <a:endParaRPr lang="fr-FR" sz="800">
                        <a:solidFill>
                          <a:srgbClr val="FF0000"/>
                        </a:solidFill>
                        <a:latin typeface="Calibri"/>
                        <a:ea typeface="Calibri"/>
                        <a:cs typeface="Times New Roman"/>
                      </a:endParaRPr>
                    </a:p>
                  </a:txBody>
                  <a:tcPr marL="50989" marR="50989"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c>
                  <a:txBody>
                    <a:bodyPr/>
                    <a:lstStyle/>
                    <a:p>
                      <a:pPr algn="ctr">
                        <a:lnSpc>
                          <a:spcPct val="150000"/>
                        </a:lnSpc>
                        <a:spcAft>
                          <a:spcPts val="0"/>
                        </a:spcAft>
                      </a:pPr>
                      <a:r>
                        <a:rPr lang="fr-FR" sz="700" dirty="0">
                          <a:solidFill>
                            <a:srgbClr val="FF0000"/>
                          </a:solidFill>
                          <a:latin typeface="Arial"/>
                          <a:ea typeface="Calibri"/>
                          <a:cs typeface="Times New Roman"/>
                        </a:rPr>
                        <a:t>0.066567</a:t>
                      </a:r>
                      <a:endParaRPr lang="fr-FR" sz="800" dirty="0">
                        <a:solidFill>
                          <a:srgbClr val="FF0000"/>
                        </a:solidFill>
                        <a:latin typeface="Calibri"/>
                        <a:ea typeface="Calibri"/>
                        <a:cs typeface="Times New Roman"/>
                      </a:endParaRPr>
                    </a:p>
                    <a:p>
                      <a:pPr algn="ctr">
                        <a:lnSpc>
                          <a:spcPct val="150000"/>
                        </a:lnSpc>
                        <a:spcAft>
                          <a:spcPts val="0"/>
                        </a:spcAft>
                      </a:pPr>
                      <a:r>
                        <a:rPr lang="fr-FR" sz="700" dirty="0">
                          <a:solidFill>
                            <a:srgbClr val="FF0000"/>
                          </a:solidFill>
                          <a:latin typeface="Century Schoolbook"/>
                          <a:ea typeface="Times New Roman"/>
                          <a:cs typeface="Times New Roman"/>
                        </a:rPr>
                        <a:t>(</a:t>
                      </a:r>
                      <a:r>
                        <a:rPr lang="fr-FR" sz="700" dirty="0">
                          <a:solidFill>
                            <a:srgbClr val="FF0000"/>
                          </a:solidFill>
                          <a:latin typeface="Arial"/>
                          <a:ea typeface="Calibri"/>
                          <a:cs typeface="Times New Roman"/>
                        </a:rPr>
                        <a:t>0.0870</a:t>
                      </a:r>
                      <a:r>
                        <a:rPr lang="fr-FR" sz="700" dirty="0">
                          <a:solidFill>
                            <a:srgbClr val="FF0000"/>
                          </a:solidFill>
                          <a:latin typeface="Century Schoolbook"/>
                          <a:ea typeface="Times New Roman"/>
                          <a:cs typeface="Times New Roman"/>
                        </a:rPr>
                        <a:t>)*</a:t>
                      </a:r>
                      <a:endParaRPr lang="fr-FR" sz="800" dirty="0">
                        <a:solidFill>
                          <a:srgbClr val="FF0000"/>
                        </a:solidFill>
                        <a:latin typeface="Calibri"/>
                        <a:ea typeface="Calibri"/>
                        <a:cs typeface="Times New Roman"/>
                      </a:endParaRPr>
                    </a:p>
                  </a:txBody>
                  <a:tcPr marL="50989" marR="50989" marT="0" marB="0">
                    <a:lnL>
                      <a:noFill/>
                    </a:lnL>
                    <a:lnR>
                      <a:noFill/>
                    </a:lnR>
                    <a:lnT w="12700" cap="flat" cmpd="sng" algn="ctr">
                      <a:solidFill>
                        <a:srgbClr val="000000"/>
                      </a:solidFill>
                      <a:prstDash val="solid"/>
                      <a:round/>
                      <a:headEnd type="none" w="med" len="med"/>
                      <a:tailEnd type="none" w="med" len="med"/>
                    </a:lnT>
                    <a:lnB>
                      <a:noFill/>
                    </a:lnB>
                    <a:solidFill>
                      <a:srgbClr val="C0C0C0"/>
                    </a:solidFill>
                  </a:tcPr>
                </a:tc>
              </a:tr>
              <a:tr h="508557">
                <a:tc>
                  <a:txBody>
                    <a:bodyPr/>
                    <a:lstStyle/>
                    <a:p>
                      <a:pPr algn="ctr">
                        <a:lnSpc>
                          <a:spcPct val="150000"/>
                        </a:lnSpc>
                        <a:spcAft>
                          <a:spcPts val="0"/>
                        </a:spcAft>
                      </a:pPr>
                      <a:r>
                        <a:rPr lang="fr-FR" sz="700" b="1" dirty="0">
                          <a:solidFill>
                            <a:srgbClr val="FF0000"/>
                          </a:solidFill>
                          <a:latin typeface="Century Schoolbook"/>
                          <a:ea typeface="Times New Roman"/>
                          <a:cs typeface="Times New Roman"/>
                        </a:rPr>
                        <a:t>INVPIB</a:t>
                      </a:r>
                      <a:endParaRPr lang="fr-FR" sz="800" dirty="0">
                        <a:solidFill>
                          <a:srgbClr val="FF0000"/>
                        </a:solidFill>
                        <a:latin typeface="Calibri"/>
                        <a:ea typeface="Calibri"/>
                        <a:cs typeface="Times New Roman"/>
                      </a:endParaRPr>
                    </a:p>
                  </a:txBody>
                  <a:tcPr marL="50989" marR="50989" marT="0" marB="0">
                    <a:lnL>
                      <a:noFill/>
                    </a:lnL>
                    <a:lnR>
                      <a:noFill/>
                    </a:lnR>
                    <a:lnT>
                      <a:noFill/>
                    </a:lnT>
                    <a:lnB>
                      <a:noFill/>
                    </a:lnB>
                  </a:tcPr>
                </a:tc>
                <a:tc>
                  <a:txBody>
                    <a:bodyPr/>
                    <a:lstStyle/>
                    <a:p>
                      <a:pPr algn="ctr">
                        <a:lnSpc>
                          <a:spcPct val="150000"/>
                        </a:lnSpc>
                        <a:spcAft>
                          <a:spcPts val="0"/>
                        </a:spcAft>
                      </a:pPr>
                      <a:r>
                        <a:rPr lang="fr-FR" sz="700">
                          <a:solidFill>
                            <a:srgbClr val="FF0000"/>
                          </a:solidFill>
                          <a:latin typeface="Century Schoolbook"/>
                          <a:ea typeface="Times New Roman"/>
                          <a:cs typeface="Times New Roman"/>
                        </a:rPr>
                        <a:t>0.282585 (0.0058) ***</a:t>
                      </a:r>
                      <a:endParaRPr lang="fr-FR" sz="800">
                        <a:solidFill>
                          <a:srgbClr val="FF0000"/>
                        </a:solidFill>
                        <a:latin typeface="Calibri"/>
                        <a:ea typeface="Calibri"/>
                        <a:cs typeface="Times New Roman"/>
                      </a:endParaRPr>
                    </a:p>
                  </a:txBody>
                  <a:tcPr marL="50989" marR="50989" marT="0" marB="0">
                    <a:lnL>
                      <a:noFill/>
                    </a:lnL>
                    <a:lnR>
                      <a:noFill/>
                    </a:lnR>
                    <a:lnT>
                      <a:noFill/>
                    </a:lnT>
                    <a:lnB>
                      <a:noFill/>
                    </a:lnB>
                  </a:tcPr>
                </a:tc>
                <a:tc>
                  <a:txBody>
                    <a:bodyPr/>
                    <a:lstStyle/>
                    <a:p>
                      <a:pPr algn="ctr">
                        <a:lnSpc>
                          <a:spcPct val="150000"/>
                        </a:lnSpc>
                        <a:spcAft>
                          <a:spcPts val="0"/>
                        </a:spcAft>
                      </a:pPr>
                      <a:r>
                        <a:rPr lang="fr-FR" sz="700">
                          <a:solidFill>
                            <a:srgbClr val="FF0000"/>
                          </a:solidFill>
                          <a:latin typeface="Century Schoolbook"/>
                          <a:ea typeface="Times New Roman"/>
                          <a:cs typeface="Times New Roman"/>
                        </a:rPr>
                        <a:t>0.373820</a:t>
                      </a:r>
                      <a:endParaRPr lang="fr-FR" sz="800">
                        <a:solidFill>
                          <a:srgbClr val="FF0000"/>
                        </a:solidFill>
                        <a:latin typeface="Calibri"/>
                        <a:ea typeface="Calibri"/>
                        <a:cs typeface="Times New Roman"/>
                      </a:endParaRPr>
                    </a:p>
                    <a:p>
                      <a:pPr algn="ctr">
                        <a:lnSpc>
                          <a:spcPct val="150000"/>
                        </a:lnSpc>
                        <a:spcAft>
                          <a:spcPts val="0"/>
                        </a:spcAft>
                      </a:pPr>
                      <a:r>
                        <a:rPr lang="fr-FR" sz="700">
                          <a:solidFill>
                            <a:srgbClr val="FF0000"/>
                          </a:solidFill>
                          <a:latin typeface="Century Schoolbook"/>
                          <a:ea typeface="Times New Roman"/>
                          <a:cs typeface="Times New Roman"/>
                        </a:rPr>
                        <a:t>(0.0014)***</a:t>
                      </a:r>
                      <a:endParaRPr lang="fr-FR" sz="800">
                        <a:solidFill>
                          <a:srgbClr val="FF0000"/>
                        </a:solidFill>
                        <a:latin typeface="Calibri"/>
                        <a:ea typeface="Calibri"/>
                        <a:cs typeface="Times New Roman"/>
                      </a:endParaRPr>
                    </a:p>
                  </a:txBody>
                  <a:tcPr marL="50989" marR="50989" marT="0" marB="0">
                    <a:lnL>
                      <a:noFill/>
                    </a:lnL>
                    <a:lnR>
                      <a:noFill/>
                    </a:lnR>
                    <a:lnT>
                      <a:noFill/>
                    </a:lnT>
                    <a:lnB>
                      <a:noFill/>
                    </a:lnB>
                  </a:tcPr>
                </a:tc>
                <a:tc>
                  <a:txBody>
                    <a:bodyPr/>
                    <a:lstStyle/>
                    <a:p>
                      <a:pPr algn="ctr">
                        <a:lnSpc>
                          <a:spcPct val="150000"/>
                        </a:lnSpc>
                        <a:spcAft>
                          <a:spcPts val="0"/>
                        </a:spcAft>
                      </a:pPr>
                      <a:r>
                        <a:rPr lang="fr-FR" sz="700">
                          <a:solidFill>
                            <a:srgbClr val="FF0000"/>
                          </a:solidFill>
                          <a:latin typeface="Century Schoolbook"/>
                          <a:ea typeface="Times New Roman"/>
                          <a:cs typeface="Times New Roman"/>
                        </a:rPr>
                        <a:t>0.331916</a:t>
                      </a:r>
                      <a:endParaRPr lang="fr-FR" sz="800">
                        <a:solidFill>
                          <a:srgbClr val="FF0000"/>
                        </a:solidFill>
                        <a:latin typeface="Calibri"/>
                        <a:ea typeface="Calibri"/>
                        <a:cs typeface="Times New Roman"/>
                      </a:endParaRPr>
                    </a:p>
                    <a:p>
                      <a:pPr algn="ctr">
                        <a:lnSpc>
                          <a:spcPct val="150000"/>
                        </a:lnSpc>
                        <a:spcAft>
                          <a:spcPts val="0"/>
                        </a:spcAft>
                      </a:pPr>
                      <a:r>
                        <a:rPr lang="fr-FR" sz="700">
                          <a:solidFill>
                            <a:srgbClr val="FF0000"/>
                          </a:solidFill>
                          <a:latin typeface="Century Schoolbook"/>
                          <a:ea typeface="Times New Roman"/>
                          <a:cs typeface="Times New Roman"/>
                        </a:rPr>
                        <a:t>(0.0022)***</a:t>
                      </a:r>
                      <a:endParaRPr lang="fr-FR" sz="800">
                        <a:solidFill>
                          <a:srgbClr val="FF0000"/>
                        </a:solidFill>
                        <a:latin typeface="Calibri"/>
                        <a:ea typeface="Calibri"/>
                        <a:cs typeface="Times New Roman"/>
                      </a:endParaRPr>
                    </a:p>
                  </a:txBody>
                  <a:tcPr marL="50989" marR="50989" marT="0" marB="0">
                    <a:lnL>
                      <a:noFill/>
                    </a:lnL>
                    <a:lnR>
                      <a:noFill/>
                    </a:lnR>
                    <a:lnT>
                      <a:noFill/>
                    </a:lnT>
                    <a:lnB>
                      <a:noFill/>
                    </a:lnB>
                  </a:tcPr>
                </a:tc>
                <a:tc>
                  <a:txBody>
                    <a:bodyPr/>
                    <a:lstStyle/>
                    <a:p>
                      <a:pPr algn="ctr">
                        <a:lnSpc>
                          <a:spcPct val="150000"/>
                        </a:lnSpc>
                        <a:spcAft>
                          <a:spcPts val="0"/>
                        </a:spcAft>
                      </a:pPr>
                      <a:r>
                        <a:rPr lang="fr-FR" sz="700">
                          <a:solidFill>
                            <a:srgbClr val="FF0000"/>
                          </a:solidFill>
                          <a:latin typeface="Century Schoolbook"/>
                          <a:ea typeface="Times New Roman"/>
                          <a:cs typeface="Times New Roman"/>
                        </a:rPr>
                        <a:t>0.284791</a:t>
                      </a:r>
                      <a:endParaRPr lang="fr-FR" sz="800">
                        <a:solidFill>
                          <a:srgbClr val="FF0000"/>
                        </a:solidFill>
                        <a:latin typeface="Calibri"/>
                        <a:ea typeface="Calibri"/>
                        <a:cs typeface="Times New Roman"/>
                      </a:endParaRPr>
                    </a:p>
                    <a:p>
                      <a:pPr algn="ctr">
                        <a:lnSpc>
                          <a:spcPct val="150000"/>
                        </a:lnSpc>
                        <a:spcAft>
                          <a:spcPts val="0"/>
                        </a:spcAft>
                      </a:pPr>
                      <a:r>
                        <a:rPr lang="fr-FR" sz="700">
                          <a:solidFill>
                            <a:srgbClr val="FF0000"/>
                          </a:solidFill>
                          <a:latin typeface="Century Schoolbook"/>
                          <a:ea typeface="Times New Roman"/>
                          <a:cs typeface="Times New Roman"/>
                        </a:rPr>
                        <a:t>(0.0075)***</a:t>
                      </a:r>
                      <a:endParaRPr lang="fr-FR" sz="800">
                        <a:solidFill>
                          <a:srgbClr val="FF0000"/>
                        </a:solidFill>
                        <a:latin typeface="Calibri"/>
                        <a:ea typeface="Calibri"/>
                        <a:cs typeface="Times New Roman"/>
                      </a:endParaRPr>
                    </a:p>
                  </a:txBody>
                  <a:tcPr marL="50989" marR="50989" marT="0" marB="0">
                    <a:lnL>
                      <a:noFill/>
                    </a:lnL>
                    <a:lnR>
                      <a:noFill/>
                    </a:lnR>
                    <a:lnT>
                      <a:noFill/>
                    </a:lnT>
                    <a:lnB>
                      <a:noFill/>
                    </a:lnB>
                  </a:tcPr>
                </a:tc>
                <a:tc>
                  <a:txBody>
                    <a:bodyPr/>
                    <a:lstStyle/>
                    <a:p>
                      <a:pPr algn="ctr">
                        <a:lnSpc>
                          <a:spcPct val="150000"/>
                        </a:lnSpc>
                        <a:spcAft>
                          <a:spcPts val="0"/>
                        </a:spcAft>
                      </a:pPr>
                      <a:r>
                        <a:rPr lang="fr-FR" sz="700">
                          <a:solidFill>
                            <a:srgbClr val="FF0000"/>
                          </a:solidFill>
                          <a:latin typeface="Century Schoolbook"/>
                          <a:ea typeface="Times New Roman"/>
                          <a:cs typeface="Times New Roman"/>
                        </a:rPr>
                        <a:t>0.304022</a:t>
                      </a:r>
                      <a:endParaRPr lang="fr-FR" sz="800">
                        <a:solidFill>
                          <a:srgbClr val="FF0000"/>
                        </a:solidFill>
                        <a:latin typeface="Calibri"/>
                        <a:ea typeface="Calibri"/>
                        <a:cs typeface="Times New Roman"/>
                      </a:endParaRPr>
                    </a:p>
                    <a:p>
                      <a:pPr algn="ctr">
                        <a:lnSpc>
                          <a:spcPct val="150000"/>
                        </a:lnSpc>
                        <a:spcAft>
                          <a:spcPts val="0"/>
                        </a:spcAft>
                      </a:pPr>
                      <a:r>
                        <a:rPr lang="fr-FR" sz="700">
                          <a:solidFill>
                            <a:srgbClr val="FF0000"/>
                          </a:solidFill>
                          <a:latin typeface="Century Schoolbook"/>
                          <a:ea typeface="Times New Roman"/>
                          <a:cs typeface="Times New Roman"/>
                        </a:rPr>
                        <a:t>(0.0029)***</a:t>
                      </a:r>
                      <a:endParaRPr lang="fr-FR" sz="800">
                        <a:solidFill>
                          <a:srgbClr val="FF0000"/>
                        </a:solidFill>
                        <a:latin typeface="Calibri"/>
                        <a:ea typeface="Calibri"/>
                        <a:cs typeface="Times New Roman"/>
                      </a:endParaRPr>
                    </a:p>
                  </a:txBody>
                  <a:tcPr marL="50989" marR="50989" marT="0" marB="0">
                    <a:lnL>
                      <a:noFill/>
                    </a:lnL>
                    <a:lnR>
                      <a:noFill/>
                    </a:lnR>
                    <a:lnT>
                      <a:noFill/>
                    </a:lnT>
                    <a:lnB>
                      <a:noFill/>
                    </a:lnB>
                  </a:tcPr>
                </a:tc>
                <a:tc>
                  <a:txBody>
                    <a:bodyPr/>
                    <a:lstStyle/>
                    <a:p>
                      <a:pPr algn="ctr">
                        <a:lnSpc>
                          <a:spcPct val="150000"/>
                        </a:lnSpc>
                        <a:spcAft>
                          <a:spcPts val="0"/>
                        </a:spcAft>
                      </a:pPr>
                      <a:r>
                        <a:rPr lang="fr-FR" sz="700" dirty="0">
                          <a:solidFill>
                            <a:srgbClr val="FF0000"/>
                          </a:solidFill>
                          <a:latin typeface="Arial"/>
                          <a:ea typeface="Calibri"/>
                          <a:cs typeface="Times New Roman"/>
                        </a:rPr>
                        <a:t>0.268869</a:t>
                      </a:r>
                      <a:endParaRPr lang="fr-FR" sz="800" dirty="0">
                        <a:solidFill>
                          <a:srgbClr val="FF0000"/>
                        </a:solidFill>
                        <a:latin typeface="Calibri"/>
                        <a:ea typeface="Calibri"/>
                        <a:cs typeface="Times New Roman"/>
                      </a:endParaRPr>
                    </a:p>
                    <a:p>
                      <a:pPr algn="ctr">
                        <a:lnSpc>
                          <a:spcPct val="150000"/>
                        </a:lnSpc>
                        <a:spcAft>
                          <a:spcPts val="0"/>
                        </a:spcAft>
                      </a:pPr>
                      <a:r>
                        <a:rPr lang="fr-FR" sz="700" dirty="0">
                          <a:solidFill>
                            <a:srgbClr val="FF0000"/>
                          </a:solidFill>
                          <a:latin typeface="Century Schoolbook"/>
                          <a:ea typeface="Times New Roman"/>
                          <a:cs typeface="Times New Roman"/>
                        </a:rPr>
                        <a:t>(</a:t>
                      </a:r>
                      <a:r>
                        <a:rPr lang="fr-FR" sz="700" dirty="0">
                          <a:solidFill>
                            <a:srgbClr val="FF0000"/>
                          </a:solidFill>
                          <a:latin typeface="Arial"/>
                          <a:ea typeface="Calibri"/>
                          <a:cs typeface="Times New Roman"/>
                        </a:rPr>
                        <a:t>0.0069</a:t>
                      </a:r>
                      <a:r>
                        <a:rPr lang="fr-FR" sz="700" dirty="0">
                          <a:solidFill>
                            <a:srgbClr val="FF0000"/>
                          </a:solidFill>
                          <a:latin typeface="Century Schoolbook"/>
                          <a:ea typeface="Times New Roman"/>
                          <a:cs typeface="Times New Roman"/>
                        </a:rPr>
                        <a:t>)***</a:t>
                      </a:r>
                      <a:endParaRPr lang="fr-FR" sz="800" dirty="0">
                        <a:solidFill>
                          <a:srgbClr val="FF0000"/>
                        </a:solidFill>
                        <a:latin typeface="Calibri"/>
                        <a:ea typeface="Calibri"/>
                        <a:cs typeface="Times New Roman"/>
                      </a:endParaRPr>
                    </a:p>
                  </a:txBody>
                  <a:tcPr marL="50989" marR="50989" marT="0" marB="0">
                    <a:lnL>
                      <a:noFill/>
                    </a:lnL>
                    <a:lnR>
                      <a:noFill/>
                    </a:lnR>
                    <a:lnT>
                      <a:noFill/>
                    </a:lnT>
                    <a:lnB>
                      <a:noFill/>
                    </a:lnB>
                  </a:tcPr>
                </a:tc>
              </a:tr>
              <a:tr h="514626">
                <a:tc>
                  <a:txBody>
                    <a:bodyPr/>
                    <a:lstStyle/>
                    <a:p>
                      <a:pPr algn="ctr">
                        <a:lnSpc>
                          <a:spcPct val="150000"/>
                        </a:lnSpc>
                        <a:spcAft>
                          <a:spcPts val="0"/>
                        </a:spcAft>
                      </a:pPr>
                      <a:r>
                        <a:rPr lang="fr-FR" sz="700" b="1">
                          <a:solidFill>
                            <a:srgbClr val="FF0000"/>
                          </a:solidFill>
                          <a:latin typeface="Century Schoolbook"/>
                          <a:ea typeface="Times New Roman"/>
                          <a:cs typeface="Times New Roman"/>
                        </a:rPr>
                        <a:t>DS</a:t>
                      </a:r>
                      <a:endParaRPr lang="fr-FR" sz="800">
                        <a:solidFill>
                          <a:srgbClr val="FF0000"/>
                        </a:solidFill>
                        <a:latin typeface="Calibri"/>
                        <a:ea typeface="Calibri"/>
                        <a:cs typeface="Times New Roman"/>
                      </a:endParaRPr>
                    </a:p>
                  </a:txBody>
                  <a:tcPr marL="50989" marR="50989" marT="0" marB="0">
                    <a:lnL>
                      <a:noFill/>
                    </a:lnL>
                    <a:lnR>
                      <a:noFill/>
                    </a:lnR>
                    <a:lnT>
                      <a:noFill/>
                    </a:lnT>
                    <a:lnB>
                      <a:noFill/>
                    </a:lnB>
                    <a:solidFill>
                      <a:srgbClr val="C0C0C0"/>
                    </a:solidFill>
                  </a:tcPr>
                </a:tc>
                <a:tc>
                  <a:txBody>
                    <a:bodyPr/>
                    <a:lstStyle/>
                    <a:p>
                      <a:pPr algn="ctr">
                        <a:lnSpc>
                          <a:spcPct val="150000"/>
                        </a:lnSpc>
                        <a:spcAft>
                          <a:spcPts val="0"/>
                        </a:spcAft>
                      </a:pPr>
                      <a:r>
                        <a:rPr lang="fr-FR" sz="700">
                          <a:solidFill>
                            <a:srgbClr val="FF0000"/>
                          </a:solidFill>
                          <a:latin typeface="Century Schoolbook"/>
                          <a:ea typeface="Times New Roman"/>
                          <a:cs typeface="Times New Roman"/>
                        </a:rPr>
                        <a:t>0.665774</a:t>
                      </a:r>
                      <a:endParaRPr lang="fr-FR" sz="800">
                        <a:solidFill>
                          <a:srgbClr val="FF0000"/>
                        </a:solidFill>
                        <a:latin typeface="Calibri"/>
                        <a:ea typeface="Calibri"/>
                        <a:cs typeface="Times New Roman"/>
                      </a:endParaRPr>
                    </a:p>
                    <a:p>
                      <a:pPr algn="ctr">
                        <a:lnSpc>
                          <a:spcPct val="150000"/>
                        </a:lnSpc>
                        <a:spcAft>
                          <a:spcPts val="0"/>
                        </a:spcAft>
                      </a:pPr>
                      <a:r>
                        <a:rPr lang="fr-FR" sz="700">
                          <a:solidFill>
                            <a:srgbClr val="FF0000"/>
                          </a:solidFill>
                          <a:latin typeface="Century Schoolbook"/>
                          <a:ea typeface="Times New Roman"/>
                          <a:cs typeface="Times New Roman"/>
                        </a:rPr>
                        <a:t>(0.0160)***</a:t>
                      </a:r>
                      <a:endParaRPr lang="fr-FR" sz="800">
                        <a:solidFill>
                          <a:srgbClr val="FF0000"/>
                        </a:solidFill>
                        <a:latin typeface="Calibri"/>
                        <a:ea typeface="Calibri"/>
                        <a:cs typeface="Times New Roman"/>
                      </a:endParaRPr>
                    </a:p>
                  </a:txBody>
                  <a:tcPr marL="50989" marR="50989" marT="0" marB="0">
                    <a:lnL>
                      <a:noFill/>
                    </a:lnL>
                    <a:lnR>
                      <a:noFill/>
                    </a:lnR>
                    <a:lnT>
                      <a:noFill/>
                    </a:lnT>
                    <a:lnB>
                      <a:noFill/>
                    </a:lnB>
                    <a:solidFill>
                      <a:srgbClr val="C0C0C0"/>
                    </a:solidFill>
                  </a:tcPr>
                </a:tc>
                <a:tc>
                  <a:txBody>
                    <a:bodyPr/>
                    <a:lstStyle/>
                    <a:p>
                      <a:pPr algn="ctr">
                        <a:lnSpc>
                          <a:spcPct val="150000"/>
                        </a:lnSpc>
                        <a:spcAft>
                          <a:spcPts val="0"/>
                        </a:spcAft>
                      </a:pPr>
                      <a:r>
                        <a:rPr lang="fr-FR" sz="700">
                          <a:solidFill>
                            <a:srgbClr val="FF0000"/>
                          </a:solidFill>
                          <a:latin typeface="Century Schoolbook"/>
                          <a:ea typeface="Times New Roman"/>
                          <a:cs typeface="Times New Roman"/>
                        </a:rPr>
                        <a:t>-0.675935</a:t>
                      </a:r>
                      <a:endParaRPr lang="fr-FR" sz="800">
                        <a:solidFill>
                          <a:srgbClr val="FF0000"/>
                        </a:solidFill>
                        <a:latin typeface="Calibri"/>
                        <a:ea typeface="Calibri"/>
                        <a:cs typeface="Times New Roman"/>
                      </a:endParaRPr>
                    </a:p>
                    <a:p>
                      <a:pPr algn="ctr">
                        <a:lnSpc>
                          <a:spcPct val="150000"/>
                        </a:lnSpc>
                        <a:spcAft>
                          <a:spcPts val="0"/>
                        </a:spcAft>
                      </a:pPr>
                      <a:r>
                        <a:rPr lang="fr-FR" sz="700">
                          <a:solidFill>
                            <a:srgbClr val="FF0000"/>
                          </a:solidFill>
                          <a:latin typeface="Century Schoolbook"/>
                          <a:ea typeface="Times New Roman"/>
                          <a:cs typeface="Times New Roman"/>
                        </a:rPr>
                        <a:t>(0.0636)*</a:t>
                      </a:r>
                      <a:endParaRPr lang="fr-FR" sz="800">
                        <a:solidFill>
                          <a:srgbClr val="FF0000"/>
                        </a:solidFill>
                        <a:latin typeface="Calibri"/>
                        <a:ea typeface="Calibri"/>
                        <a:cs typeface="Times New Roman"/>
                      </a:endParaRPr>
                    </a:p>
                  </a:txBody>
                  <a:tcPr marL="50989" marR="50989" marT="0" marB="0">
                    <a:lnL>
                      <a:noFill/>
                    </a:lnL>
                    <a:lnR>
                      <a:noFill/>
                    </a:lnR>
                    <a:lnT>
                      <a:noFill/>
                    </a:lnT>
                    <a:lnB>
                      <a:noFill/>
                    </a:lnB>
                    <a:solidFill>
                      <a:srgbClr val="C0C0C0"/>
                    </a:solidFill>
                  </a:tcPr>
                </a:tc>
                <a:tc>
                  <a:txBody>
                    <a:bodyPr/>
                    <a:lstStyle/>
                    <a:p>
                      <a:pPr algn="ctr">
                        <a:lnSpc>
                          <a:spcPct val="150000"/>
                        </a:lnSpc>
                        <a:spcAft>
                          <a:spcPts val="0"/>
                        </a:spcAft>
                      </a:pPr>
                      <a:r>
                        <a:rPr lang="fr-FR" sz="700">
                          <a:solidFill>
                            <a:srgbClr val="FF0000"/>
                          </a:solidFill>
                          <a:latin typeface="Century Schoolbook"/>
                          <a:ea typeface="Times New Roman"/>
                          <a:cs typeface="Times New Roman"/>
                        </a:rPr>
                        <a:t>-0.686226</a:t>
                      </a:r>
                      <a:endParaRPr lang="fr-FR" sz="800">
                        <a:solidFill>
                          <a:srgbClr val="FF0000"/>
                        </a:solidFill>
                        <a:latin typeface="Calibri"/>
                        <a:ea typeface="Calibri"/>
                        <a:cs typeface="Times New Roman"/>
                      </a:endParaRPr>
                    </a:p>
                    <a:p>
                      <a:pPr algn="ctr">
                        <a:lnSpc>
                          <a:spcPct val="150000"/>
                        </a:lnSpc>
                        <a:spcAft>
                          <a:spcPts val="0"/>
                        </a:spcAft>
                      </a:pPr>
                      <a:r>
                        <a:rPr lang="fr-FR" sz="700">
                          <a:solidFill>
                            <a:srgbClr val="FF0000"/>
                          </a:solidFill>
                          <a:latin typeface="Century Schoolbook"/>
                          <a:ea typeface="Times New Roman"/>
                          <a:cs typeface="Times New Roman"/>
                        </a:rPr>
                        <a:t>(0.0228)**</a:t>
                      </a:r>
                      <a:endParaRPr lang="fr-FR" sz="800">
                        <a:solidFill>
                          <a:srgbClr val="FF0000"/>
                        </a:solidFill>
                        <a:latin typeface="Calibri"/>
                        <a:ea typeface="Calibri"/>
                        <a:cs typeface="Times New Roman"/>
                      </a:endParaRPr>
                    </a:p>
                  </a:txBody>
                  <a:tcPr marL="50989" marR="50989" marT="0" marB="0">
                    <a:lnL>
                      <a:noFill/>
                    </a:lnL>
                    <a:lnR>
                      <a:noFill/>
                    </a:lnR>
                    <a:lnT>
                      <a:noFill/>
                    </a:lnT>
                    <a:lnB>
                      <a:noFill/>
                    </a:lnB>
                    <a:solidFill>
                      <a:srgbClr val="C0C0C0"/>
                    </a:solidFill>
                  </a:tcPr>
                </a:tc>
                <a:tc>
                  <a:txBody>
                    <a:bodyPr/>
                    <a:lstStyle/>
                    <a:p>
                      <a:pPr algn="ctr">
                        <a:lnSpc>
                          <a:spcPct val="150000"/>
                        </a:lnSpc>
                        <a:spcAft>
                          <a:spcPts val="0"/>
                        </a:spcAft>
                      </a:pPr>
                      <a:r>
                        <a:rPr lang="fr-FR" sz="700">
                          <a:solidFill>
                            <a:srgbClr val="FF0000"/>
                          </a:solidFill>
                          <a:latin typeface="Century Schoolbook"/>
                          <a:ea typeface="Times New Roman"/>
                          <a:cs typeface="Times New Roman"/>
                        </a:rPr>
                        <a:t>-0.697443</a:t>
                      </a:r>
                      <a:endParaRPr lang="fr-FR" sz="800">
                        <a:solidFill>
                          <a:srgbClr val="FF0000"/>
                        </a:solidFill>
                        <a:latin typeface="Calibri"/>
                        <a:ea typeface="Calibri"/>
                        <a:cs typeface="Times New Roman"/>
                      </a:endParaRPr>
                    </a:p>
                    <a:p>
                      <a:pPr algn="ctr">
                        <a:lnSpc>
                          <a:spcPct val="150000"/>
                        </a:lnSpc>
                        <a:spcAft>
                          <a:spcPts val="0"/>
                        </a:spcAft>
                      </a:pPr>
                      <a:r>
                        <a:rPr lang="fr-FR" sz="700">
                          <a:solidFill>
                            <a:srgbClr val="FF0000"/>
                          </a:solidFill>
                          <a:latin typeface="Century Schoolbook"/>
                          <a:ea typeface="Times New Roman"/>
                          <a:cs typeface="Times New Roman"/>
                        </a:rPr>
                        <a:t>(0.0163)**</a:t>
                      </a:r>
                      <a:endParaRPr lang="fr-FR" sz="800">
                        <a:solidFill>
                          <a:srgbClr val="FF0000"/>
                        </a:solidFill>
                        <a:latin typeface="Calibri"/>
                        <a:ea typeface="Calibri"/>
                        <a:cs typeface="Times New Roman"/>
                      </a:endParaRPr>
                    </a:p>
                  </a:txBody>
                  <a:tcPr marL="50989" marR="50989" marT="0" marB="0">
                    <a:lnL>
                      <a:noFill/>
                    </a:lnL>
                    <a:lnR>
                      <a:noFill/>
                    </a:lnR>
                    <a:lnT>
                      <a:noFill/>
                    </a:lnT>
                    <a:lnB>
                      <a:noFill/>
                    </a:lnB>
                    <a:solidFill>
                      <a:srgbClr val="C0C0C0"/>
                    </a:solidFill>
                  </a:tcPr>
                </a:tc>
                <a:tc>
                  <a:txBody>
                    <a:bodyPr/>
                    <a:lstStyle/>
                    <a:p>
                      <a:pPr algn="ctr">
                        <a:lnSpc>
                          <a:spcPct val="150000"/>
                        </a:lnSpc>
                        <a:spcAft>
                          <a:spcPts val="0"/>
                        </a:spcAft>
                      </a:pPr>
                      <a:r>
                        <a:rPr lang="fr-FR" sz="700">
                          <a:solidFill>
                            <a:srgbClr val="FF0000"/>
                          </a:solidFill>
                          <a:latin typeface="Century Schoolbook"/>
                          <a:ea typeface="Times New Roman"/>
                          <a:cs typeface="Times New Roman"/>
                        </a:rPr>
                        <a:t>-0.816831</a:t>
                      </a:r>
                      <a:endParaRPr lang="fr-FR" sz="800">
                        <a:solidFill>
                          <a:srgbClr val="FF0000"/>
                        </a:solidFill>
                        <a:latin typeface="Calibri"/>
                        <a:ea typeface="Calibri"/>
                        <a:cs typeface="Times New Roman"/>
                      </a:endParaRPr>
                    </a:p>
                    <a:p>
                      <a:pPr algn="ctr">
                        <a:lnSpc>
                          <a:spcPct val="150000"/>
                        </a:lnSpc>
                        <a:spcAft>
                          <a:spcPts val="0"/>
                        </a:spcAft>
                      </a:pPr>
                      <a:r>
                        <a:rPr lang="fr-FR" sz="700">
                          <a:solidFill>
                            <a:srgbClr val="FF0000"/>
                          </a:solidFill>
                          <a:latin typeface="Century Schoolbook"/>
                          <a:ea typeface="Times New Roman"/>
                          <a:cs typeface="Times New Roman"/>
                        </a:rPr>
                        <a:t>(0.0055)***</a:t>
                      </a:r>
                      <a:endParaRPr lang="fr-FR" sz="800">
                        <a:solidFill>
                          <a:srgbClr val="FF0000"/>
                        </a:solidFill>
                        <a:latin typeface="Calibri"/>
                        <a:ea typeface="Calibri"/>
                        <a:cs typeface="Times New Roman"/>
                      </a:endParaRPr>
                    </a:p>
                  </a:txBody>
                  <a:tcPr marL="50989" marR="50989" marT="0" marB="0">
                    <a:lnL>
                      <a:noFill/>
                    </a:lnL>
                    <a:lnR>
                      <a:noFill/>
                    </a:lnR>
                    <a:lnT>
                      <a:noFill/>
                    </a:lnT>
                    <a:lnB>
                      <a:noFill/>
                    </a:lnB>
                    <a:solidFill>
                      <a:srgbClr val="C0C0C0"/>
                    </a:solidFill>
                  </a:tcPr>
                </a:tc>
                <a:tc>
                  <a:txBody>
                    <a:bodyPr/>
                    <a:lstStyle/>
                    <a:p>
                      <a:pPr algn="ctr">
                        <a:lnSpc>
                          <a:spcPct val="150000"/>
                        </a:lnSpc>
                        <a:spcAft>
                          <a:spcPts val="0"/>
                        </a:spcAft>
                      </a:pPr>
                      <a:r>
                        <a:rPr lang="fr-FR" sz="700" dirty="0">
                          <a:solidFill>
                            <a:srgbClr val="FF0000"/>
                          </a:solidFill>
                          <a:latin typeface="Arial"/>
                          <a:ea typeface="Calibri"/>
                          <a:cs typeface="Times New Roman"/>
                        </a:rPr>
                        <a:t>-0.741675</a:t>
                      </a:r>
                      <a:endParaRPr lang="fr-FR" sz="800" dirty="0">
                        <a:solidFill>
                          <a:srgbClr val="FF0000"/>
                        </a:solidFill>
                        <a:latin typeface="Calibri"/>
                        <a:ea typeface="Calibri"/>
                        <a:cs typeface="Times New Roman"/>
                      </a:endParaRPr>
                    </a:p>
                    <a:p>
                      <a:pPr algn="ctr">
                        <a:lnSpc>
                          <a:spcPct val="150000"/>
                        </a:lnSpc>
                        <a:spcAft>
                          <a:spcPts val="0"/>
                        </a:spcAft>
                      </a:pPr>
                      <a:r>
                        <a:rPr lang="fr-FR" sz="700" dirty="0">
                          <a:solidFill>
                            <a:srgbClr val="FF0000"/>
                          </a:solidFill>
                          <a:latin typeface="Century Schoolbook"/>
                          <a:ea typeface="Times New Roman"/>
                          <a:cs typeface="Times New Roman"/>
                        </a:rPr>
                        <a:t>(</a:t>
                      </a:r>
                      <a:r>
                        <a:rPr lang="fr-FR" sz="700" dirty="0">
                          <a:solidFill>
                            <a:srgbClr val="FF0000"/>
                          </a:solidFill>
                          <a:latin typeface="Arial"/>
                          <a:ea typeface="Calibri"/>
                          <a:cs typeface="Times New Roman"/>
                        </a:rPr>
                        <a:t>0.0069</a:t>
                      </a:r>
                      <a:r>
                        <a:rPr lang="fr-FR" sz="700" dirty="0">
                          <a:solidFill>
                            <a:srgbClr val="FF0000"/>
                          </a:solidFill>
                          <a:latin typeface="Century Schoolbook"/>
                          <a:ea typeface="Times New Roman"/>
                          <a:cs typeface="Times New Roman"/>
                        </a:rPr>
                        <a:t>)***</a:t>
                      </a:r>
                      <a:endParaRPr lang="fr-FR" sz="800" dirty="0">
                        <a:solidFill>
                          <a:srgbClr val="FF0000"/>
                        </a:solidFill>
                        <a:latin typeface="Calibri"/>
                        <a:ea typeface="Calibri"/>
                        <a:cs typeface="Times New Roman"/>
                      </a:endParaRPr>
                    </a:p>
                  </a:txBody>
                  <a:tcPr marL="50989" marR="50989" marT="0" marB="0">
                    <a:lnL>
                      <a:noFill/>
                    </a:lnL>
                    <a:lnR>
                      <a:noFill/>
                    </a:lnR>
                    <a:lnT>
                      <a:noFill/>
                    </a:lnT>
                    <a:lnB>
                      <a:noFill/>
                    </a:lnB>
                    <a:solidFill>
                      <a:srgbClr val="C0C0C0"/>
                    </a:solidFill>
                  </a:tcPr>
                </a:tc>
              </a:tr>
              <a:tr h="508557">
                <a:tc>
                  <a:txBody>
                    <a:bodyPr/>
                    <a:lstStyle/>
                    <a:p>
                      <a:pPr algn="ctr">
                        <a:lnSpc>
                          <a:spcPct val="150000"/>
                        </a:lnSpc>
                        <a:spcAft>
                          <a:spcPts val="0"/>
                        </a:spcAft>
                      </a:pPr>
                      <a:r>
                        <a:rPr lang="fr-FR" sz="700" b="1">
                          <a:solidFill>
                            <a:srgbClr val="000000"/>
                          </a:solidFill>
                          <a:latin typeface="Century Schoolbook"/>
                          <a:ea typeface="Times New Roman"/>
                          <a:cs typeface="Times New Roman"/>
                        </a:rPr>
                        <a:t>INF</a:t>
                      </a:r>
                      <a:endParaRPr lang="fr-FR" sz="800">
                        <a:solidFill>
                          <a:srgbClr val="000000"/>
                        </a:solidFill>
                        <a:latin typeface="Calibri"/>
                        <a:ea typeface="Calibri"/>
                        <a:cs typeface="Times New Roman"/>
                      </a:endParaRPr>
                    </a:p>
                  </a:txBody>
                  <a:tcPr marL="50989" marR="50989" marT="0" marB="0">
                    <a:lnL>
                      <a:noFill/>
                    </a:lnL>
                    <a:lnR>
                      <a:noFill/>
                    </a:lnR>
                    <a:lnT>
                      <a:noFill/>
                    </a:lnT>
                    <a:lnB>
                      <a:noFill/>
                    </a:lnB>
                  </a:tcPr>
                </a:tc>
                <a:tc>
                  <a:txBody>
                    <a:bodyPr/>
                    <a:lstStyle/>
                    <a:p>
                      <a:pPr algn="ctr">
                        <a:lnSpc>
                          <a:spcPct val="150000"/>
                        </a:lnSpc>
                        <a:spcAft>
                          <a:spcPts val="0"/>
                        </a:spcAft>
                      </a:pPr>
                      <a:r>
                        <a:rPr lang="fr-FR" sz="700">
                          <a:solidFill>
                            <a:srgbClr val="000000"/>
                          </a:solidFill>
                          <a:latin typeface="Century Schoolbook"/>
                          <a:ea typeface="Times New Roman"/>
                          <a:cs typeface="Times New Roman"/>
                        </a:rPr>
                        <a:t>-0.342859</a:t>
                      </a:r>
                      <a:endParaRPr lang="fr-FR" sz="800">
                        <a:solidFill>
                          <a:srgbClr val="000000"/>
                        </a:solidFill>
                        <a:latin typeface="Calibri"/>
                        <a:ea typeface="Calibri"/>
                        <a:cs typeface="Times New Roman"/>
                      </a:endParaRPr>
                    </a:p>
                    <a:p>
                      <a:pPr algn="ctr">
                        <a:lnSpc>
                          <a:spcPct val="150000"/>
                        </a:lnSpc>
                        <a:spcAft>
                          <a:spcPts val="0"/>
                        </a:spcAft>
                      </a:pPr>
                      <a:r>
                        <a:rPr lang="fr-FR" sz="700">
                          <a:solidFill>
                            <a:srgbClr val="000000"/>
                          </a:solidFill>
                          <a:latin typeface="Century Schoolbook"/>
                          <a:ea typeface="Times New Roman"/>
                          <a:cs typeface="Times New Roman"/>
                        </a:rPr>
                        <a:t>(0.0727)</a:t>
                      </a:r>
                      <a:endParaRPr lang="fr-FR" sz="800">
                        <a:solidFill>
                          <a:srgbClr val="000000"/>
                        </a:solidFill>
                        <a:latin typeface="Calibri"/>
                        <a:ea typeface="Calibri"/>
                        <a:cs typeface="Times New Roman"/>
                      </a:endParaRPr>
                    </a:p>
                  </a:txBody>
                  <a:tcPr marL="50989" marR="50989" marT="0" marB="0">
                    <a:lnL>
                      <a:noFill/>
                    </a:lnL>
                    <a:lnR>
                      <a:noFill/>
                    </a:lnR>
                    <a:lnT>
                      <a:noFill/>
                    </a:lnT>
                    <a:lnB>
                      <a:noFill/>
                    </a:lnB>
                  </a:tcPr>
                </a:tc>
                <a:tc>
                  <a:txBody>
                    <a:bodyPr/>
                    <a:lstStyle/>
                    <a:p>
                      <a:pPr algn="ctr">
                        <a:lnSpc>
                          <a:spcPct val="150000"/>
                        </a:lnSpc>
                        <a:spcAft>
                          <a:spcPts val="0"/>
                        </a:spcAft>
                      </a:pPr>
                      <a:r>
                        <a:rPr lang="fr-FR" sz="700">
                          <a:solidFill>
                            <a:srgbClr val="000000"/>
                          </a:solidFill>
                          <a:latin typeface="Century Schoolbook"/>
                          <a:ea typeface="Times New Roman"/>
                          <a:cs typeface="Times New Roman"/>
                        </a:rPr>
                        <a:t>-0.174779</a:t>
                      </a:r>
                      <a:endParaRPr lang="fr-FR" sz="800">
                        <a:solidFill>
                          <a:srgbClr val="000000"/>
                        </a:solidFill>
                        <a:latin typeface="Calibri"/>
                        <a:ea typeface="Calibri"/>
                        <a:cs typeface="Times New Roman"/>
                      </a:endParaRPr>
                    </a:p>
                    <a:p>
                      <a:pPr algn="ctr">
                        <a:lnSpc>
                          <a:spcPct val="150000"/>
                        </a:lnSpc>
                        <a:spcAft>
                          <a:spcPts val="0"/>
                        </a:spcAft>
                      </a:pPr>
                      <a:r>
                        <a:rPr lang="fr-FR" sz="700">
                          <a:solidFill>
                            <a:srgbClr val="000000"/>
                          </a:solidFill>
                          <a:latin typeface="Century Schoolbook"/>
                          <a:ea typeface="Times New Roman"/>
                          <a:cs typeface="Times New Roman"/>
                        </a:rPr>
                        <a:t>(0.4079)</a:t>
                      </a:r>
                      <a:endParaRPr lang="fr-FR" sz="800">
                        <a:solidFill>
                          <a:srgbClr val="000000"/>
                        </a:solidFill>
                        <a:latin typeface="Calibri"/>
                        <a:ea typeface="Calibri"/>
                        <a:cs typeface="Times New Roman"/>
                      </a:endParaRPr>
                    </a:p>
                  </a:txBody>
                  <a:tcPr marL="50989" marR="50989" marT="0" marB="0">
                    <a:lnL>
                      <a:noFill/>
                    </a:lnL>
                    <a:lnR>
                      <a:noFill/>
                    </a:lnR>
                    <a:lnT>
                      <a:noFill/>
                    </a:lnT>
                    <a:lnB>
                      <a:noFill/>
                    </a:lnB>
                  </a:tcPr>
                </a:tc>
                <a:tc>
                  <a:txBody>
                    <a:bodyPr/>
                    <a:lstStyle/>
                    <a:p>
                      <a:pPr algn="ctr">
                        <a:lnSpc>
                          <a:spcPct val="150000"/>
                        </a:lnSpc>
                        <a:spcAft>
                          <a:spcPts val="0"/>
                        </a:spcAft>
                      </a:pPr>
                      <a:r>
                        <a:rPr lang="fr-FR" sz="700">
                          <a:solidFill>
                            <a:srgbClr val="000000"/>
                          </a:solidFill>
                          <a:latin typeface="Century Schoolbook"/>
                          <a:ea typeface="Times New Roman"/>
                          <a:cs typeface="Times New Roman"/>
                        </a:rPr>
                        <a:t>-0.286179</a:t>
                      </a:r>
                      <a:endParaRPr lang="fr-FR" sz="800">
                        <a:solidFill>
                          <a:srgbClr val="000000"/>
                        </a:solidFill>
                        <a:latin typeface="Calibri"/>
                        <a:ea typeface="Calibri"/>
                        <a:cs typeface="Times New Roman"/>
                      </a:endParaRPr>
                    </a:p>
                    <a:p>
                      <a:pPr algn="ctr">
                        <a:lnSpc>
                          <a:spcPct val="150000"/>
                        </a:lnSpc>
                        <a:spcAft>
                          <a:spcPts val="0"/>
                        </a:spcAft>
                      </a:pPr>
                      <a:r>
                        <a:rPr lang="fr-FR" sz="700">
                          <a:solidFill>
                            <a:srgbClr val="000000"/>
                          </a:solidFill>
                          <a:latin typeface="Century Schoolbook"/>
                          <a:ea typeface="Times New Roman"/>
                          <a:cs typeface="Times New Roman"/>
                        </a:rPr>
                        <a:t>(0.1552)</a:t>
                      </a:r>
                      <a:endParaRPr lang="fr-FR" sz="800">
                        <a:solidFill>
                          <a:srgbClr val="000000"/>
                        </a:solidFill>
                        <a:latin typeface="Calibri"/>
                        <a:ea typeface="Calibri"/>
                        <a:cs typeface="Times New Roman"/>
                      </a:endParaRPr>
                    </a:p>
                  </a:txBody>
                  <a:tcPr marL="50989" marR="50989" marT="0" marB="0">
                    <a:lnL>
                      <a:noFill/>
                    </a:lnL>
                    <a:lnR>
                      <a:noFill/>
                    </a:lnR>
                    <a:lnT>
                      <a:noFill/>
                    </a:lnT>
                    <a:lnB>
                      <a:noFill/>
                    </a:lnB>
                  </a:tcPr>
                </a:tc>
                <a:tc>
                  <a:txBody>
                    <a:bodyPr/>
                    <a:lstStyle/>
                    <a:p>
                      <a:pPr algn="ctr">
                        <a:lnSpc>
                          <a:spcPct val="150000"/>
                        </a:lnSpc>
                        <a:spcAft>
                          <a:spcPts val="0"/>
                        </a:spcAft>
                      </a:pPr>
                      <a:r>
                        <a:rPr lang="fr-FR" sz="700">
                          <a:solidFill>
                            <a:srgbClr val="000000"/>
                          </a:solidFill>
                          <a:latin typeface="Century Schoolbook"/>
                          <a:ea typeface="Times New Roman"/>
                          <a:cs typeface="Times New Roman"/>
                        </a:rPr>
                        <a:t>-0.405701</a:t>
                      </a:r>
                      <a:endParaRPr lang="fr-FR" sz="800">
                        <a:solidFill>
                          <a:srgbClr val="000000"/>
                        </a:solidFill>
                        <a:latin typeface="Calibri"/>
                        <a:ea typeface="Calibri"/>
                        <a:cs typeface="Times New Roman"/>
                      </a:endParaRPr>
                    </a:p>
                    <a:p>
                      <a:pPr algn="ctr">
                        <a:lnSpc>
                          <a:spcPct val="150000"/>
                        </a:lnSpc>
                        <a:spcAft>
                          <a:spcPts val="0"/>
                        </a:spcAft>
                      </a:pPr>
                      <a:r>
                        <a:rPr lang="fr-FR" sz="700">
                          <a:solidFill>
                            <a:srgbClr val="000000"/>
                          </a:solidFill>
                          <a:latin typeface="Century Schoolbook"/>
                          <a:ea typeface="Times New Roman"/>
                          <a:cs typeface="Times New Roman"/>
                        </a:rPr>
                        <a:t>(0.0503)</a:t>
                      </a:r>
                      <a:endParaRPr lang="fr-FR" sz="800">
                        <a:solidFill>
                          <a:srgbClr val="000000"/>
                        </a:solidFill>
                        <a:latin typeface="Calibri"/>
                        <a:ea typeface="Calibri"/>
                        <a:cs typeface="Times New Roman"/>
                      </a:endParaRPr>
                    </a:p>
                  </a:txBody>
                  <a:tcPr marL="50989" marR="50989" marT="0" marB="0">
                    <a:lnL>
                      <a:noFill/>
                    </a:lnL>
                    <a:lnR>
                      <a:noFill/>
                    </a:lnR>
                    <a:lnT>
                      <a:noFill/>
                    </a:lnT>
                    <a:lnB>
                      <a:noFill/>
                    </a:lnB>
                  </a:tcPr>
                </a:tc>
                <a:tc>
                  <a:txBody>
                    <a:bodyPr/>
                    <a:lstStyle/>
                    <a:p>
                      <a:pPr algn="ctr">
                        <a:lnSpc>
                          <a:spcPct val="150000"/>
                        </a:lnSpc>
                        <a:spcAft>
                          <a:spcPts val="0"/>
                        </a:spcAft>
                      </a:pPr>
                      <a:r>
                        <a:rPr lang="fr-FR" sz="700">
                          <a:solidFill>
                            <a:srgbClr val="000000"/>
                          </a:solidFill>
                          <a:latin typeface="Century Schoolbook"/>
                          <a:ea typeface="Times New Roman"/>
                          <a:cs typeface="Times New Roman"/>
                        </a:rPr>
                        <a:t>-0.342402</a:t>
                      </a:r>
                      <a:endParaRPr lang="fr-FR" sz="800">
                        <a:solidFill>
                          <a:srgbClr val="000000"/>
                        </a:solidFill>
                        <a:latin typeface="Calibri"/>
                        <a:ea typeface="Calibri"/>
                        <a:cs typeface="Times New Roman"/>
                      </a:endParaRPr>
                    </a:p>
                    <a:p>
                      <a:pPr algn="ctr">
                        <a:lnSpc>
                          <a:spcPct val="150000"/>
                        </a:lnSpc>
                        <a:spcAft>
                          <a:spcPts val="0"/>
                        </a:spcAft>
                      </a:pPr>
                      <a:r>
                        <a:rPr lang="fr-FR" sz="700">
                          <a:solidFill>
                            <a:srgbClr val="000000"/>
                          </a:solidFill>
                          <a:latin typeface="Century Schoolbook"/>
                          <a:ea typeface="Times New Roman"/>
                          <a:cs typeface="Times New Roman"/>
                        </a:rPr>
                        <a:t>(0.0742)</a:t>
                      </a:r>
                      <a:endParaRPr lang="fr-FR" sz="800">
                        <a:solidFill>
                          <a:srgbClr val="000000"/>
                        </a:solidFill>
                        <a:latin typeface="Calibri"/>
                        <a:ea typeface="Calibri"/>
                        <a:cs typeface="Times New Roman"/>
                      </a:endParaRPr>
                    </a:p>
                  </a:txBody>
                  <a:tcPr marL="50989" marR="50989" marT="0" marB="0">
                    <a:lnL>
                      <a:noFill/>
                    </a:lnL>
                    <a:lnR>
                      <a:noFill/>
                    </a:lnR>
                    <a:lnT>
                      <a:noFill/>
                    </a:lnT>
                    <a:lnB>
                      <a:noFill/>
                    </a:lnB>
                  </a:tcPr>
                </a:tc>
                <a:tc>
                  <a:txBody>
                    <a:bodyPr/>
                    <a:lstStyle/>
                    <a:p>
                      <a:pPr algn="ctr">
                        <a:lnSpc>
                          <a:spcPct val="150000"/>
                        </a:lnSpc>
                        <a:spcAft>
                          <a:spcPts val="0"/>
                        </a:spcAft>
                      </a:pPr>
                      <a:r>
                        <a:rPr lang="fr-FR" sz="700">
                          <a:solidFill>
                            <a:srgbClr val="000000"/>
                          </a:solidFill>
                          <a:latin typeface="Arial"/>
                          <a:ea typeface="Calibri"/>
                          <a:cs typeface="Times New Roman"/>
                        </a:rPr>
                        <a:t>-0.350192</a:t>
                      </a:r>
                      <a:endParaRPr lang="fr-FR" sz="800">
                        <a:solidFill>
                          <a:srgbClr val="000000"/>
                        </a:solidFill>
                        <a:latin typeface="Calibri"/>
                        <a:ea typeface="Calibri"/>
                        <a:cs typeface="Times New Roman"/>
                      </a:endParaRPr>
                    </a:p>
                    <a:p>
                      <a:pPr algn="ctr">
                        <a:lnSpc>
                          <a:spcPct val="150000"/>
                        </a:lnSpc>
                        <a:spcAft>
                          <a:spcPts val="0"/>
                        </a:spcAft>
                      </a:pPr>
                      <a:r>
                        <a:rPr lang="fr-FR" sz="700">
                          <a:solidFill>
                            <a:srgbClr val="000000"/>
                          </a:solidFill>
                          <a:latin typeface="Century Schoolbook"/>
                          <a:ea typeface="Times New Roman"/>
                          <a:cs typeface="Times New Roman"/>
                        </a:rPr>
                        <a:t>(</a:t>
                      </a:r>
                      <a:r>
                        <a:rPr lang="fr-FR" sz="700">
                          <a:solidFill>
                            <a:srgbClr val="000000"/>
                          </a:solidFill>
                          <a:latin typeface="Arial"/>
                          <a:ea typeface="Calibri"/>
                          <a:cs typeface="Times New Roman"/>
                        </a:rPr>
                        <a:t>0.0582</a:t>
                      </a:r>
                      <a:r>
                        <a:rPr lang="fr-FR" sz="700">
                          <a:solidFill>
                            <a:srgbClr val="000000"/>
                          </a:solidFill>
                          <a:latin typeface="Century Schoolbook"/>
                          <a:ea typeface="Times New Roman"/>
                          <a:cs typeface="Times New Roman"/>
                        </a:rPr>
                        <a:t>)*</a:t>
                      </a:r>
                      <a:endParaRPr lang="fr-FR" sz="800">
                        <a:solidFill>
                          <a:srgbClr val="000000"/>
                        </a:solidFill>
                        <a:latin typeface="Calibri"/>
                        <a:ea typeface="Calibri"/>
                        <a:cs typeface="Times New Roman"/>
                      </a:endParaRPr>
                    </a:p>
                  </a:txBody>
                  <a:tcPr marL="50989" marR="50989" marT="0" marB="0">
                    <a:lnL>
                      <a:noFill/>
                    </a:lnL>
                    <a:lnR>
                      <a:noFill/>
                    </a:lnR>
                    <a:lnT>
                      <a:noFill/>
                    </a:lnT>
                    <a:lnB>
                      <a:noFill/>
                    </a:lnB>
                  </a:tcPr>
                </a:tc>
              </a:tr>
              <a:tr h="508557">
                <a:tc>
                  <a:txBody>
                    <a:bodyPr/>
                    <a:lstStyle/>
                    <a:p>
                      <a:pPr algn="ctr">
                        <a:lnSpc>
                          <a:spcPct val="150000"/>
                        </a:lnSpc>
                        <a:spcAft>
                          <a:spcPts val="0"/>
                        </a:spcAft>
                      </a:pPr>
                      <a:r>
                        <a:rPr lang="fr-FR" sz="700" b="1">
                          <a:solidFill>
                            <a:srgbClr val="000000"/>
                          </a:solidFill>
                          <a:latin typeface="Century Schoolbook"/>
                          <a:ea typeface="Times New Roman"/>
                          <a:cs typeface="Times New Roman"/>
                        </a:rPr>
                        <a:t>TS</a:t>
                      </a:r>
                      <a:endParaRPr lang="fr-FR" sz="800">
                        <a:solidFill>
                          <a:srgbClr val="000000"/>
                        </a:solidFill>
                        <a:latin typeface="Calibri"/>
                        <a:ea typeface="Calibri"/>
                        <a:cs typeface="Times New Roman"/>
                      </a:endParaRPr>
                    </a:p>
                  </a:txBody>
                  <a:tcPr marL="50989" marR="50989" marT="0" marB="0">
                    <a:lnL>
                      <a:noFill/>
                    </a:lnL>
                    <a:lnR>
                      <a:noFill/>
                    </a:lnR>
                    <a:lnT>
                      <a:noFill/>
                    </a:lnT>
                    <a:lnB>
                      <a:noFill/>
                    </a:lnB>
                    <a:solidFill>
                      <a:srgbClr val="C0C0C0"/>
                    </a:solidFill>
                  </a:tcPr>
                </a:tc>
                <a:tc>
                  <a:txBody>
                    <a:bodyPr/>
                    <a:lstStyle/>
                    <a:p>
                      <a:pPr algn="ctr">
                        <a:lnSpc>
                          <a:spcPct val="150000"/>
                        </a:lnSpc>
                        <a:spcAft>
                          <a:spcPts val="0"/>
                        </a:spcAft>
                      </a:pPr>
                      <a:r>
                        <a:rPr lang="fr-FR" sz="700">
                          <a:solidFill>
                            <a:srgbClr val="000000"/>
                          </a:solidFill>
                          <a:latin typeface="Century Schoolbook"/>
                          <a:ea typeface="Times New Roman"/>
                          <a:cs typeface="Times New Roman"/>
                        </a:rPr>
                        <a:t>0.081180</a:t>
                      </a:r>
                      <a:endParaRPr lang="fr-FR" sz="800">
                        <a:solidFill>
                          <a:srgbClr val="000000"/>
                        </a:solidFill>
                        <a:latin typeface="Calibri"/>
                        <a:ea typeface="Calibri"/>
                        <a:cs typeface="Times New Roman"/>
                      </a:endParaRPr>
                    </a:p>
                    <a:p>
                      <a:pPr algn="ctr">
                        <a:lnSpc>
                          <a:spcPct val="150000"/>
                        </a:lnSpc>
                        <a:spcAft>
                          <a:spcPts val="0"/>
                        </a:spcAft>
                      </a:pPr>
                      <a:r>
                        <a:rPr lang="fr-FR" sz="700">
                          <a:solidFill>
                            <a:srgbClr val="000000"/>
                          </a:solidFill>
                          <a:latin typeface="Century Schoolbook"/>
                          <a:ea typeface="Times New Roman"/>
                          <a:cs typeface="Times New Roman"/>
                        </a:rPr>
                        <a:t>(0.3229)</a:t>
                      </a:r>
                      <a:endParaRPr lang="fr-FR" sz="800">
                        <a:solidFill>
                          <a:srgbClr val="000000"/>
                        </a:solidFill>
                        <a:latin typeface="Calibri"/>
                        <a:ea typeface="Calibri"/>
                        <a:cs typeface="Times New Roman"/>
                      </a:endParaRPr>
                    </a:p>
                  </a:txBody>
                  <a:tcPr marL="50989" marR="50989" marT="0" marB="0">
                    <a:lnL>
                      <a:noFill/>
                    </a:lnL>
                    <a:lnR>
                      <a:noFill/>
                    </a:lnR>
                    <a:lnT>
                      <a:noFill/>
                    </a:lnT>
                    <a:lnB>
                      <a:noFill/>
                    </a:lnB>
                    <a:solidFill>
                      <a:srgbClr val="C0C0C0"/>
                    </a:solidFill>
                  </a:tcPr>
                </a:tc>
                <a:tc>
                  <a:txBody>
                    <a:bodyPr/>
                    <a:lstStyle/>
                    <a:p>
                      <a:pPr algn="ctr">
                        <a:lnSpc>
                          <a:spcPct val="150000"/>
                        </a:lnSpc>
                        <a:spcAft>
                          <a:spcPts val="0"/>
                        </a:spcAft>
                      </a:pPr>
                      <a:r>
                        <a:rPr lang="fr-FR" sz="700">
                          <a:solidFill>
                            <a:srgbClr val="000000"/>
                          </a:solidFill>
                          <a:latin typeface="Century Schoolbook"/>
                          <a:ea typeface="Times New Roman"/>
                          <a:cs typeface="Times New Roman"/>
                        </a:rPr>
                        <a:t>0.143403</a:t>
                      </a:r>
                      <a:endParaRPr lang="fr-FR" sz="800">
                        <a:solidFill>
                          <a:srgbClr val="000000"/>
                        </a:solidFill>
                        <a:latin typeface="Calibri"/>
                        <a:ea typeface="Calibri"/>
                        <a:cs typeface="Times New Roman"/>
                      </a:endParaRPr>
                    </a:p>
                    <a:p>
                      <a:pPr algn="ctr">
                        <a:lnSpc>
                          <a:spcPct val="150000"/>
                        </a:lnSpc>
                        <a:spcAft>
                          <a:spcPts val="0"/>
                        </a:spcAft>
                      </a:pPr>
                      <a:r>
                        <a:rPr lang="fr-FR" sz="700">
                          <a:solidFill>
                            <a:srgbClr val="000000"/>
                          </a:solidFill>
                          <a:latin typeface="Century Schoolbook"/>
                          <a:ea typeface="Times New Roman"/>
                          <a:cs typeface="Times New Roman"/>
                        </a:rPr>
                        <a:t>(0.1541)</a:t>
                      </a:r>
                      <a:endParaRPr lang="fr-FR" sz="800">
                        <a:solidFill>
                          <a:srgbClr val="000000"/>
                        </a:solidFill>
                        <a:latin typeface="Calibri"/>
                        <a:ea typeface="Calibri"/>
                        <a:cs typeface="Times New Roman"/>
                      </a:endParaRPr>
                    </a:p>
                  </a:txBody>
                  <a:tcPr marL="50989" marR="50989" marT="0" marB="0">
                    <a:lnL>
                      <a:noFill/>
                    </a:lnL>
                    <a:lnR>
                      <a:noFill/>
                    </a:lnR>
                    <a:lnT>
                      <a:noFill/>
                    </a:lnT>
                    <a:lnB>
                      <a:noFill/>
                    </a:lnB>
                    <a:solidFill>
                      <a:srgbClr val="C0C0C0"/>
                    </a:solidFill>
                  </a:tcPr>
                </a:tc>
                <a:tc>
                  <a:txBody>
                    <a:bodyPr/>
                    <a:lstStyle/>
                    <a:p>
                      <a:pPr algn="ctr">
                        <a:lnSpc>
                          <a:spcPct val="150000"/>
                        </a:lnSpc>
                        <a:spcAft>
                          <a:spcPts val="0"/>
                        </a:spcAft>
                      </a:pPr>
                      <a:r>
                        <a:rPr lang="fr-FR" sz="700">
                          <a:solidFill>
                            <a:srgbClr val="000000"/>
                          </a:solidFill>
                          <a:latin typeface="Century Schoolbook"/>
                          <a:ea typeface="Times New Roman"/>
                          <a:cs typeface="Times New Roman"/>
                        </a:rPr>
                        <a:t>0.129460</a:t>
                      </a:r>
                      <a:endParaRPr lang="fr-FR" sz="800">
                        <a:solidFill>
                          <a:srgbClr val="000000"/>
                        </a:solidFill>
                        <a:latin typeface="Calibri"/>
                        <a:ea typeface="Calibri"/>
                        <a:cs typeface="Times New Roman"/>
                      </a:endParaRPr>
                    </a:p>
                    <a:p>
                      <a:pPr algn="ctr">
                        <a:lnSpc>
                          <a:spcPct val="150000"/>
                        </a:lnSpc>
                        <a:spcAft>
                          <a:spcPts val="0"/>
                        </a:spcAft>
                      </a:pPr>
                      <a:r>
                        <a:rPr lang="fr-FR" sz="700">
                          <a:solidFill>
                            <a:srgbClr val="000000"/>
                          </a:solidFill>
                          <a:latin typeface="Century Schoolbook"/>
                          <a:ea typeface="Times New Roman"/>
                          <a:cs typeface="Times New Roman"/>
                        </a:rPr>
                        <a:t>(0.1474)</a:t>
                      </a:r>
                      <a:endParaRPr lang="fr-FR" sz="800">
                        <a:solidFill>
                          <a:srgbClr val="000000"/>
                        </a:solidFill>
                        <a:latin typeface="Calibri"/>
                        <a:ea typeface="Calibri"/>
                        <a:cs typeface="Times New Roman"/>
                      </a:endParaRPr>
                    </a:p>
                  </a:txBody>
                  <a:tcPr marL="50989" marR="50989" marT="0" marB="0">
                    <a:lnL>
                      <a:noFill/>
                    </a:lnL>
                    <a:lnR>
                      <a:noFill/>
                    </a:lnR>
                    <a:lnT>
                      <a:noFill/>
                    </a:lnT>
                    <a:lnB>
                      <a:noFill/>
                    </a:lnB>
                    <a:solidFill>
                      <a:srgbClr val="C0C0C0"/>
                    </a:solidFill>
                  </a:tcPr>
                </a:tc>
                <a:tc>
                  <a:txBody>
                    <a:bodyPr/>
                    <a:lstStyle/>
                    <a:p>
                      <a:pPr algn="ctr">
                        <a:lnSpc>
                          <a:spcPct val="150000"/>
                        </a:lnSpc>
                        <a:spcAft>
                          <a:spcPts val="0"/>
                        </a:spcAft>
                      </a:pPr>
                      <a:r>
                        <a:rPr lang="fr-FR" sz="700">
                          <a:solidFill>
                            <a:srgbClr val="000000"/>
                          </a:solidFill>
                          <a:latin typeface="Century Schoolbook"/>
                          <a:ea typeface="Times New Roman"/>
                          <a:cs typeface="Times New Roman"/>
                        </a:rPr>
                        <a:t>0.099054</a:t>
                      </a:r>
                      <a:endParaRPr lang="fr-FR" sz="800">
                        <a:solidFill>
                          <a:srgbClr val="000000"/>
                        </a:solidFill>
                        <a:latin typeface="Calibri"/>
                        <a:ea typeface="Calibri"/>
                        <a:cs typeface="Times New Roman"/>
                      </a:endParaRPr>
                    </a:p>
                    <a:p>
                      <a:pPr algn="ctr">
                        <a:lnSpc>
                          <a:spcPct val="150000"/>
                        </a:lnSpc>
                        <a:spcAft>
                          <a:spcPts val="0"/>
                        </a:spcAft>
                      </a:pPr>
                      <a:r>
                        <a:rPr lang="fr-FR" sz="700">
                          <a:solidFill>
                            <a:srgbClr val="000000"/>
                          </a:solidFill>
                          <a:latin typeface="Century Schoolbook"/>
                          <a:ea typeface="Times New Roman"/>
                          <a:cs typeface="Times New Roman"/>
                        </a:rPr>
                        <a:t>(0.2455)</a:t>
                      </a:r>
                      <a:endParaRPr lang="fr-FR" sz="800">
                        <a:solidFill>
                          <a:srgbClr val="000000"/>
                        </a:solidFill>
                        <a:latin typeface="Calibri"/>
                        <a:ea typeface="Calibri"/>
                        <a:cs typeface="Times New Roman"/>
                      </a:endParaRPr>
                    </a:p>
                  </a:txBody>
                  <a:tcPr marL="50989" marR="50989" marT="0" marB="0">
                    <a:lnL>
                      <a:noFill/>
                    </a:lnL>
                    <a:lnR>
                      <a:noFill/>
                    </a:lnR>
                    <a:lnT>
                      <a:noFill/>
                    </a:lnT>
                    <a:lnB>
                      <a:noFill/>
                    </a:lnB>
                    <a:solidFill>
                      <a:srgbClr val="C0C0C0"/>
                    </a:solidFill>
                  </a:tcPr>
                </a:tc>
                <a:tc>
                  <a:txBody>
                    <a:bodyPr/>
                    <a:lstStyle/>
                    <a:p>
                      <a:pPr algn="ctr">
                        <a:lnSpc>
                          <a:spcPct val="150000"/>
                        </a:lnSpc>
                        <a:spcAft>
                          <a:spcPts val="0"/>
                        </a:spcAft>
                      </a:pPr>
                      <a:r>
                        <a:rPr lang="fr-FR" sz="700">
                          <a:solidFill>
                            <a:srgbClr val="000000"/>
                          </a:solidFill>
                          <a:latin typeface="Century Schoolbook"/>
                          <a:ea typeface="Times New Roman"/>
                          <a:cs typeface="Times New Roman"/>
                        </a:rPr>
                        <a:t>0.122637</a:t>
                      </a:r>
                      <a:endParaRPr lang="fr-FR" sz="800">
                        <a:solidFill>
                          <a:srgbClr val="000000"/>
                        </a:solidFill>
                        <a:latin typeface="Calibri"/>
                        <a:ea typeface="Calibri"/>
                        <a:cs typeface="Times New Roman"/>
                      </a:endParaRPr>
                    </a:p>
                    <a:p>
                      <a:pPr algn="ctr">
                        <a:lnSpc>
                          <a:spcPct val="150000"/>
                        </a:lnSpc>
                        <a:spcAft>
                          <a:spcPts val="0"/>
                        </a:spcAft>
                      </a:pPr>
                      <a:r>
                        <a:rPr lang="fr-FR" sz="700">
                          <a:solidFill>
                            <a:srgbClr val="000000"/>
                          </a:solidFill>
                          <a:latin typeface="Century Schoolbook"/>
                          <a:ea typeface="Times New Roman"/>
                          <a:cs typeface="Times New Roman"/>
                        </a:rPr>
                        <a:t>(0.1418)</a:t>
                      </a:r>
                      <a:endParaRPr lang="fr-FR" sz="800">
                        <a:solidFill>
                          <a:srgbClr val="000000"/>
                        </a:solidFill>
                        <a:latin typeface="Calibri"/>
                        <a:ea typeface="Calibri"/>
                        <a:cs typeface="Times New Roman"/>
                      </a:endParaRPr>
                    </a:p>
                  </a:txBody>
                  <a:tcPr marL="50989" marR="50989" marT="0" marB="0">
                    <a:lnL>
                      <a:noFill/>
                    </a:lnL>
                    <a:lnR>
                      <a:noFill/>
                    </a:lnR>
                    <a:lnT>
                      <a:noFill/>
                    </a:lnT>
                    <a:lnB>
                      <a:noFill/>
                    </a:lnB>
                    <a:solidFill>
                      <a:srgbClr val="C0C0C0"/>
                    </a:solidFill>
                  </a:tcPr>
                </a:tc>
                <a:tc>
                  <a:txBody>
                    <a:bodyPr/>
                    <a:lstStyle/>
                    <a:p>
                      <a:pPr algn="ctr">
                        <a:lnSpc>
                          <a:spcPct val="150000"/>
                        </a:lnSpc>
                        <a:spcAft>
                          <a:spcPts val="0"/>
                        </a:spcAft>
                      </a:pPr>
                      <a:r>
                        <a:rPr lang="fr-FR" sz="700">
                          <a:solidFill>
                            <a:srgbClr val="000000"/>
                          </a:solidFill>
                          <a:latin typeface="Arial"/>
                          <a:ea typeface="Calibri"/>
                          <a:cs typeface="Times New Roman"/>
                        </a:rPr>
                        <a:t>0.071438</a:t>
                      </a:r>
                      <a:endParaRPr lang="fr-FR" sz="800">
                        <a:solidFill>
                          <a:srgbClr val="000000"/>
                        </a:solidFill>
                        <a:latin typeface="Calibri"/>
                        <a:ea typeface="Calibri"/>
                        <a:cs typeface="Times New Roman"/>
                      </a:endParaRPr>
                    </a:p>
                    <a:p>
                      <a:pPr algn="ctr">
                        <a:lnSpc>
                          <a:spcPct val="150000"/>
                        </a:lnSpc>
                        <a:spcAft>
                          <a:spcPts val="0"/>
                        </a:spcAft>
                      </a:pPr>
                      <a:r>
                        <a:rPr lang="fr-FR" sz="700">
                          <a:solidFill>
                            <a:srgbClr val="000000"/>
                          </a:solidFill>
                          <a:latin typeface="Century Schoolbook"/>
                          <a:ea typeface="Times New Roman"/>
                          <a:cs typeface="Times New Roman"/>
                        </a:rPr>
                        <a:t>(</a:t>
                      </a:r>
                      <a:r>
                        <a:rPr lang="fr-FR" sz="700">
                          <a:solidFill>
                            <a:srgbClr val="000000"/>
                          </a:solidFill>
                          <a:latin typeface="Arial"/>
                          <a:ea typeface="Calibri"/>
                          <a:cs typeface="Times New Roman"/>
                        </a:rPr>
                        <a:t>0.3703</a:t>
                      </a:r>
                      <a:r>
                        <a:rPr lang="fr-FR" sz="700">
                          <a:solidFill>
                            <a:srgbClr val="000000"/>
                          </a:solidFill>
                          <a:latin typeface="Century Schoolbook"/>
                          <a:ea typeface="Times New Roman"/>
                          <a:cs typeface="Times New Roman"/>
                        </a:rPr>
                        <a:t>)</a:t>
                      </a:r>
                      <a:endParaRPr lang="fr-FR" sz="800">
                        <a:solidFill>
                          <a:srgbClr val="000000"/>
                        </a:solidFill>
                        <a:latin typeface="Calibri"/>
                        <a:ea typeface="Calibri"/>
                        <a:cs typeface="Times New Roman"/>
                      </a:endParaRPr>
                    </a:p>
                  </a:txBody>
                  <a:tcPr marL="50989" marR="50989" marT="0" marB="0">
                    <a:lnL>
                      <a:noFill/>
                    </a:lnL>
                    <a:lnR>
                      <a:noFill/>
                    </a:lnR>
                    <a:lnT>
                      <a:noFill/>
                    </a:lnT>
                    <a:lnB>
                      <a:noFill/>
                    </a:lnB>
                    <a:solidFill>
                      <a:srgbClr val="C0C0C0"/>
                    </a:solidFill>
                  </a:tcPr>
                </a:tc>
              </a:tr>
              <a:tr h="502488">
                <a:tc>
                  <a:txBody>
                    <a:bodyPr/>
                    <a:lstStyle/>
                    <a:p>
                      <a:pPr algn="ctr">
                        <a:lnSpc>
                          <a:spcPct val="150000"/>
                        </a:lnSpc>
                        <a:spcAft>
                          <a:spcPts val="0"/>
                        </a:spcAft>
                      </a:pPr>
                      <a:r>
                        <a:rPr lang="fr-FR" sz="700" b="1">
                          <a:solidFill>
                            <a:srgbClr val="FF0000"/>
                          </a:solidFill>
                          <a:latin typeface="Century Schoolbook"/>
                          <a:ea typeface="Times New Roman"/>
                          <a:cs typeface="Times New Roman"/>
                        </a:rPr>
                        <a:t>VA</a:t>
                      </a:r>
                      <a:endParaRPr lang="fr-FR" sz="800">
                        <a:solidFill>
                          <a:srgbClr val="FF0000"/>
                        </a:solidFill>
                        <a:latin typeface="Calibri"/>
                        <a:ea typeface="Calibri"/>
                        <a:cs typeface="Times New Roman"/>
                      </a:endParaRPr>
                    </a:p>
                  </a:txBody>
                  <a:tcPr marL="50989" marR="50989" marT="0" marB="0">
                    <a:lnL>
                      <a:noFill/>
                    </a:lnL>
                    <a:lnR>
                      <a:noFill/>
                    </a:lnR>
                    <a:lnT>
                      <a:noFill/>
                    </a:lnT>
                    <a:lnB>
                      <a:noFill/>
                    </a:lnB>
                  </a:tcPr>
                </a:tc>
                <a:tc>
                  <a:txBody>
                    <a:bodyPr/>
                    <a:lstStyle/>
                    <a:p>
                      <a:pPr algn="ctr">
                        <a:lnSpc>
                          <a:spcPct val="150000"/>
                        </a:lnSpc>
                        <a:spcAft>
                          <a:spcPts val="0"/>
                        </a:spcAft>
                      </a:pPr>
                      <a:r>
                        <a:rPr lang="fr-FR" sz="700">
                          <a:solidFill>
                            <a:srgbClr val="FF0000"/>
                          </a:solidFill>
                          <a:latin typeface="Century Schoolbook"/>
                          <a:ea typeface="Times New Roman"/>
                          <a:cs typeface="Times New Roman"/>
                        </a:rPr>
                        <a:t>-6.902654</a:t>
                      </a:r>
                      <a:endParaRPr lang="fr-FR" sz="800">
                        <a:solidFill>
                          <a:srgbClr val="FF0000"/>
                        </a:solidFill>
                        <a:latin typeface="Calibri"/>
                        <a:ea typeface="Calibri"/>
                        <a:cs typeface="Times New Roman"/>
                      </a:endParaRPr>
                    </a:p>
                    <a:p>
                      <a:pPr algn="ctr">
                        <a:lnSpc>
                          <a:spcPct val="150000"/>
                        </a:lnSpc>
                        <a:spcAft>
                          <a:spcPts val="0"/>
                        </a:spcAft>
                      </a:pPr>
                      <a:r>
                        <a:rPr lang="fr-FR" sz="700">
                          <a:solidFill>
                            <a:srgbClr val="FF0000"/>
                          </a:solidFill>
                          <a:latin typeface="Century Schoolbook"/>
                          <a:ea typeface="Times New Roman"/>
                          <a:cs typeface="Times New Roman"/>
                        </a:rPr>
                        <a:t>(0.0002)***</a:t>
                      </a:r>
                      <a:endParaRPr lang="fr-FR" sz="800">
                        <a:solidFill>
                          <a:srgbClr val="FF0000"/>
                        </a:solidFill>
                        <a:latin typeface="Calibri"/>
                        <a:ea typeface="Calibri"/>
                        <a:cs typeface="Times New Roman"/>
                      </a:endParaRPr>
                    </a:p>
                  </a:txBody>
                  <a:tcPr marL="50989" marR="50989" marT="0" marB="0">
                    <a:lnL>
                      <a:noFill/>
                    </a:lnL>
                    <a:lnR>
                      <a:noFill/>
                    </a:lnR>
                    <a:lnT>
                      <a:noFill/>
                    </a:lnT>
                    <a:lnB>
                      <a:noFill/>
                    </a:lnB>
                  </a:tcPr>
                </a:tc>
                <a:tc>
                  <a:txBody>
                    <a:bodyPr/>
                    <a:lstStyle/>
                    <a:p>
                      <a:pPr algn="l"/>
                      <a:endParaRPr lang="fr-FR" sz="800">
                        <a:solidFill>
                          <a:srgbClr val="FF0000"/>
                        </a:solidFill>
                        <a:latin typeface="Calibri"/>
                        <a:cs typeface="Times New Roman"/>
                      </a:endParaRPr>
                    </a:p>
                  </a:txBody>
                  <a:tcPr marL="50989" marR="50989" marT="0" marB="0">
                    <a:lnL>
                      <a:noFill/>
                    </a:lnL>
                    <a:lnR>
                      <a:noFill/>
                    </a:lnR>
                    <a:lnT>
                      <a:noFill/>
                    </a:lnT>
                    <a:lnB>
                      <a:noFill/>
                    </a:lnB>
                  </a:tcPr>
                </a:tc>
                <a:tc>
                  <a:txBody>
                    <a:bodyPr/>
                    <a:lstStyle/>
                    <a:p>
                      <a:pPr algn="l"/>
                      <a:endParaRPr lang="fr-FR" sz="800">
                        <a:solidFill>
                          <a:srgbClr val="FF0000"/>
                        </a:solidFill>
                        <a:latin typeface="Calibri"/>
                        <a:cs typeface="Times New Roman"/>
                      </a:endParaRPr>
                    </a:p>
                  </a:txBody>
                  <a:tcPr marL="50989" marR="50989" marT="0" marB="0">
                    <a:lnL>
                      <a:noFill/>
                    </a:lnL>
                    <a:lnR>
                      <a:noFill/>
                    </a:lnR>
                    <a:lnT>
                      <a:noFill/>
                    </a:lnT>
                    <a:lnB>
                      <a:noFill/>
                    </a:lnB>
                  </a:tcPr>
                </a:tc>
                <a:tc>
                  <a:txBody>
                    <a:bodyPr/>
                    <a:lstStyle/>
                    <a:p>
                      <a:pPr algn="l"/>
                      <a:endParaRPr lang="fr-FR" sz="800">
                        <a:solidFill>
                          <a:srgbClr val="FF0000"/>
                        </a:solidFill>
                        <a:latin typeface="Calibri"/>
                        <a:cs typeface="Times New Roman"/>
                      </a:endParaRPr>
                    </a:p>
                  </a:txBody>
                  <a:tcPr marL="50989" marR="50989" marT="0" marB="0">
                    <a:lnL>
                      <a:noFill/>
                    </a:lnL>
                    <a:lnR>
                      <a:noFill/>
                    </a:lnR>
                    <a:lnT>
                      <a:noFill/>
                    </a:lnT>
                    <a:lnB>
                      <a:noFill/>
                    </a:lnB>
                  </a:tcPr>
                </a:tc>
                <a:tc>
                  <a:txBody>
                    <a:bodyPr/>
                    <a:lstStyle/>
                    <a:p>
                      <a:pPr algn="l"/>
                      <a:endParaRPr lang="fr-FR" sz="800">
                        <a:solidFill>
                          <a:srgbClr val="FF0000"/>
                        </a:solidFill>
                        <a:latin typeface="Calibri"/>
                        <a:cs typeface="Times New Roman"/>
                      </a:endParaRPr>
                    </a:p>
                  </a:txBody>
                  <a:tcPr marL="50989" marR="50989" marT="0" marB="0">
                    <a:lnL>
                      <a:noFill/>
                    </a:lnL>
                    <a:lnR>
                      <a:noFill/>
                    </a:lnR>
                    <a:lnT>
                      <a:noFill/>
                    </a:lnT>
                    <a:lnB>
                      <a:noFill/>
                    </a:lnB>
                  </a:tcPr>
                </a:tc>
                <a:tc>
                  <a:txBody>
                    <a:bodyPr/>
                    <a:lstStyle/>
                    <a:p>
                      <a:pPr algn="l"/>
                      <a:endParaRPr lang="fr-FR" sz="800" dirty="0">
                        <a:solidFill>
                          <a:srgbClr val="FF0000"/>
                        </a:solidFill>
                        <a:latin typeface="Calibri"/>
                        <a:cs typeface="Times New Roman"/>
                      </a:endParaRPr>
                    </a:p>
                  </a:txBody>
                  <a:tcPr marL="50989" marR="50989" marT="0" marB="0">
                    <a:lnL>
                      <a:noFill/>
                    </a:lnL>
                    <a:lnR>
                      <a:noFill/>
                    </a:lnR>
                    <a:lnT>
                      <a:noFill/>
                    </a:lnT>
                    <a:lnB>
                      <a:noFill/>
                    </a:lnB>
                  </a:tcPr>
                </a:tc>
              </a:tr>
              <a:tr h="502488">
                <a:tc>
                  <a:txBody>
                    <a:bodyPr/>
                    <a:lstStyle/>
                    <a:p>
                      <a:pPr algn="ctr">
                        <a:lnSpc>
                          <a:spcPct val="150000"/>
                        </a:lnSpc>
                        <a:spcAft>
                          <a:spcPts val="0"/>
                        </a:spcAft>
                      </a:pPr>
                      <a:r>
                        <a:rPr lang="fr-FR" sz="700" b="1">
                          <a:solidFill>
                            <a:srgbClr val="000000"/>
                          </a:solidFill>
                          <a:latin typeface="Century Schoolbook"/>
                          <a:ea typeface="Times New Roman"/>
                          <a:cs typeface="Times New Roman"/>
                        </a:rPr>
                        <a:t>PS</a:t>
                      </a:r>
                      <a:endParaRPr lang="fr-FR" sz="800">
                        <a:solidFill>
                          <a:srgbClr val="000000"/>
                        </a:solidFill>
                        <a:latin typeface="Calibri"/>
                        <a:ea typeface="Calibri"/>
                        <a:cs typeface="Times New Roman"/>
                      </a:endParaRPr>
                    </a:p>
                  </a:txBody>
                  <a:tcPr marL="50989" marR="50989" marT="0" marB="0">
                    <a:lnL>
                      <a:noFill/>
                    </a:lnL>
                    <a:lnR>
                      <a:noFill/>
                    </a:lnR>
                    <a:lnT>
                      <a:noFill/>
                    </a:lnT>
                    <a:lnB>
                      <a:noFill/>
                    </a:lnB>
                    <a:solidFill>
                      <a:srgbClr val="C0C0C0"/>
                    </a:solidFill>
                  </a:tcPr>
                </a:tc>
                <a:tc>
                  <a:txBody>
                    <a:bodyPr/>
                    <a:lstStyle/>
                    <a:p>
                      <a:pPr algn="l"/>
                      <a:endParaRPr lang="fr-FR" sz="800">
                        <a:solidFill>
                          <a:srgbClr val="000000"/>
                        </a:solidFill>
                        <a:latin typeface="Calibri"/>
                        <a:cs typeface="Times New Roman"/>
                      </a:endParaRPr>
                    </a:p>
                  </a:txBody>
                  <a:tcPr marL="50989" marR="50989" marT="0" marB="0">
                    <a:lnL>
                      <a:noFill/>
                    </a:lnL>
                    <a:lnR>
                      <a:noFill/>
                    </a:lnR>
                    <a:lnT>
                      <a:noFill/>
                    </a:lnT>
                    <a:lnB>
                      <a:noFill/>
                    </a:lnB>
                    <a:solidFill>
                      <a:srgbClr val="C0C0C0"/>
                    </a:solidFill>
                  </a:tcPr>
                </a:tc>
                <a:tc>
                  <a:txBody>
                    <a:bodyPr/>
                    <a:lstStyle/>
                    <a:p>
                      <a:pPr algn="ctr">
                        <a:lnSpc>
                          <a:spcPct val="150000"/>
                        </a:lnSpc>
                        <a:spcAft>
                          <a:spcPts val="0"/>
                        </a:spcAft>
                      </a:pPr>
                      <a:r>
                        <a:rPr lang="fr-FR" sz="700">
                          <a:solidFill>
                            <a:srgbClr val="000000"/>
                          </a:solidFill>
                          <a:latin typeface="Century Schoolbook"/>
                          <a:ea typeface="Times New Roman"/>
                          <a:cs typeface="Times New Roman"/>
                        </a:rPr>
                        <a:t>-2.198916</a:t>
                      </a:r>
                      <a:endParaRPr lang="fr-FR" sz="800">
                        <a:solidFill>
                          <a:srgbClr val="000000"/>
                        </a:solidFill>
                        <a:latin typeface="Calibri"/>
                        <a:ea typeface="Calibri"/>
                        <a:cs typeface="Times New Roman"/>
                      </a:endParaRPr>
                    </a:p>
                    <a:p>
                      <a:pPr algn="ctr">
                        <a:lnSpc>
                          <a:spcPct val="150000"/>
                        </a:lnSpc>
                        <a:spcAft>
                          <a:spcPts val="0"/>
                        </a:spcAft>
                      </a:pPr>
                      <a:r>
                        <a:rPr lang="fr-FR" sz="700">
                          <a:solidFill>
                            <a:srgbClr val="000000"/>
                          </a:solidFill>
                          <a:latin typeface="Century Schoolbook"/>
                          <a:ea typeface="Times New Roman"/>
                          <a:cs typeface="Times New Roman"/>
                        </a:rPr>
                        <a:t>(0.1044)</a:t>
                      </a:r>
                      <a:endParaRPr lang="fr-FR" sz="800">
                        <a:solidFill>
                          <a:srgbClr val="000000"/>
                        </a:solidFill>
                        <a:latin typeface="Calibri"/>
                        <a:ea typeface="Calibri"/>
                        <a:cs typeface="Times New Roman"/>
                      </a:endParaRPr>
                    </a:p>
                  </a:txBody>
                  <a:tcPr marL="50989" marR="50989" marT="0" marB="0">
                    <a:lnL>
                      <a:noFill/>
                    </a:lnL>
                    <a:lnR>
                      <a:noFill/>
                    </a:lnR>
                    <a:lnT>
                      <a:noFill/>
                    </a:lnT>
                    <a:lnB>
                      <a:noFill/>
                    </a:lnB>
                    <a:solidFill>
                      <a:srgbClr val="C0C0C0"/>
                    </a:solidFill>
                  </a:tcPr>
                </a:tc>
                <a:tc>
                  <a:txBody>
                    <a:bodyPr/>
                    <a:lstStyle/>
                    <a:p>
                      <a:pPr algn="l"/>
                      <a:endParaRPr lang="fr-FR" sz="800">
                        <a:solidFill>
                          <a:srgbClr val="000000"/>
                        </a:solidFill>
                        <a:latin typeface="Calibri"/>
                        <a:cs typeface="Times New Roman"/>
                      </a:endParaRPr>
                    </a:p>
                  </a:txBody>
                  <a:tcPr marL="50989" marR="50989" marT="0" marB="0">
                    <a:lnL>
                      <a:noFill/>
                    </a:lnL>
                    <a:lnR>
                      <a:noFill/>
                    </a:lnR>
                    <a:lnT>
                      <a:noFill/>
                    </a:lnT>
                    <a:lnB>
                      <a:noFill/>
                    </a:lnB>
                    <a:solidFill>
                      <a:srgbClr val="C0C0C0"/>
                    </a:solidFill>
                  </a:tcPr>
                </a:tc>
                <a:tc>
                  <a:txBody>
                    <a:bodyPr/>
                    <a:lstStyle/>
                    <a:p>
                      <a:pPr algn="l"/>
                      <a:endParaRPr lang="fr-FR" sz="800">
                        <a:solidFill>
                          <a:srgbClr val="000000"/>
                        </a:solidFill>
                        <a:latin typeface="Calibri"/>
                        <a:cs typeface="Times New Roman"/>
                      </a:endParaRPr>
                    </a:p>
                  </a:txBody>
                  <a:tcPr marL="50989" marR="50989" marT="0" marB="0">
                    <a:lnL>
                      <a:noFill/>
                    </a:lnL>
                    <a:lnR>
                      <a:noFill/>
                    </a:lnR>
                    <a:lnT>
                      <a:noFill/>
                    </a:lnT>
                    <a:lnB>
                      <a:noFill/>
                    </a:lnB>
                    <a:solidFill>
                      <a:srgbClr val="C0C0C0"/>
                    </a:solidFill>
                  </a:tcPr>
                </a:tc>
                <a:tc>
                  <a:txBody>
                    <a:bodyPr/>
                    <a:lstStyle/>
                    <a:p>
                      <a:pPr algn="l"/>
                      <a:endParaRPr lang="fr-FR" sz="800">
                        <a:solidFill>
                          <a:srgbClr val="000000"/>
                        </a:solidFill>
                        <a:latin typeface="Calibri"/>
                        <a:cs typeface="Times New Roman"/>
                      </a:endParaRPr>
                    </a:p>
                  </a:txBody>
                  <a:tcPr marL="50989" marR="50989" marT="0" marB="0">
                    <a:lnL>
                      <a:noFill/>
                    </a:lnL>
                    <a:lnR>
                      <a:noFill/>
                    </a:lnR>
                    <a:lnT>
                      <a:noFill/>
                    </a:lnT>
                    <a:lnB>
                      <a:noFill/>
                    </a:lnB>
                    <a:solidFill>
                      <a:srgbClr val="C0C0C0"/>
                    </a:solidFill>
                  </a:tcPr>
                </a:tc>
                <a:tc>
                  <a:txBody>
                    <a:bodyPr/>
                    <a:lstStyle/>
                    <a:p>
                      <a:pPr algn="l"/>
                      <a:endParaRPr lang="fr-FR" sz="800">
                        <a:solidFill>
                          <a:srgbClr val="000000"/>
                        </a:solidFill>
                        <a:latin typeface="Calibri"/>
                        <a:cs typeface="Times New Roman"/>
                      </a:endParaRPr>
                    </a:p>
                  </a:txBody>
                  <a:tcPr marL="50989" marR="50989" marT="0" marB="0">
                    <a:lnL>
                      <a:noFill/>
                    </a:lnL>
                    <a:lnR>
                      <a:noFill/>
                    </a:lnR>
                    <a:lnT>
                      <a:noFill/>
                    </a:lnT>
                    <a:lnB>
                      <a:noFill/>
                    </a:lnB>
                    <a:solidFill>
                      <a:srgbClr val="C0C0C0"/>
                    </a:solidFill>
                  </a:tcPr>
                </a:tc>
              </a:tr>
              <a:tr h="502488">
                <a:tc>
                  <a:txBody>
                    <a:bodyPr/>
                    <a:lstStyle/>
                    <a:p>
                      <a:pPr algn="ctr">
                        <a:lnSpc>
                          <a:spcPct val="150000"/>
                        </a:lnSpc>
                        <a:spcAft>
                          <a:spcPts val="0"/>
                        </a:spcAft>
                      </a:pPr>
                      <a:r>
                        <a:rPr lang="fr-FR" sz="700" b="1">
                          <a:solidFill>
                            <a:srgbClr val="FF0000"/>
                          </a:solidFill>
                          <a:latin typeface="Century Schoolbook"/>
                          <a:ea typeface="Times New Roman"/>
                          <a:cs typeface="Times New Roman"/>
                        </a:rPr>
                        <a:t>GE</a:t>
                      </a:r>
                      <a:endParaRPr lang="fr-FR" sz="800">
                        <a:solidFill>
                          <a:srgbClr val="FF0000"/>
                        </a:solidFill>
                        <a:latin typeface="Calibri"/>
                        <a:ea typeface="Calibri"/>
                        <a:cs typeface="Times New Roman"/>
                      </a:endParaRPr>
                    </a:p>
                  </a:txBody>
                  <a:tcPr marL="50989" marR="50989" marT="0" marB="0">
                    <a:lnL>
                      <a:noFill/>
                    </a:lnL>
                    <a:lnR>
                      <a:noFill/>
                    </a:lnR>
                    <a:lnT>
                      <a:noFill/>
                    </a:lnT>
                    <a:lnB>
                      <a:noFill/>
                    </a:lnB>
                  </a:tcPr>
                </a:tc>
                <a:tc>
                  <a:txBody>
                    <a:bodyPr/>
                    <a:lstStyle/>
                    <a:p>
                      <a:pPr algn="l"/>
                      <a:endParaRPr lang="fr-FR" sz="800">
                        <a:solidFill>
                          <a:srgbClr val="FF0000"/>
                        </a:solidFill>
                        <a:latin typeface="Calibri"/>
                        <a:cs typeface="Times New Roman"/>
                      </a:endParaRPr>
                    </a:p>
                  </a:txBody>
                  <a:tcPr marL="50989" marR="50989" marT="0" marB="0">
                    <a:lnL>
                      <a:noFill/>
                    </a:lnL>
                    <a:lnR>
                      <a:noFill/>
                    </a:lnR>
                    <a:lnT>
                      <a:noFill/>
                    </a:lnT>
                    <a:lnB>
                      <a:noFill/>
                    </a:lnB>
                  </a:tcPr>
                </a:tc>
                <a:tc>
                  <a:txBody>
                    <a:bodyPr/>
                    <a:lstStyle/>
                    <a:p>
                      <a:pPr algn="l"/>
                      <a:endParaRPr lang="fr-FR" sz="800">
                        <a:solidFill>
                          <a:srgbClr val="FF0000"/>
                        </a:solidFill>
                        <a:latin typeface="Calibri"/>
                        <a:cs typeface="Times New Roman"/>
                      </a:endParaRPr>
                    </a:p>
                  </a:txBody>
                  <a:tcPr marL="50989" marR="50989" marT="0" marB="0">
                    <a:lnL>
                      <a:noFill/>
                    </a:lnL>
                    <a:lnR>
                      <a:noFill/>
                    </a:lnR>
                    <a:lnT>
                      <a:noFill/>
                    </a:lnT>
                    <a:lnB>
                      <a:noFill/>
                    </a:lnB>
                  </a:tcPr>
                </a:tc>
                <a:tc>
                  <a:txBody>
                    <a:bodyPr/>
                    <a:lstStyle/>
                    <a:p>
                      <a:pPr algn="ctr">
                        <a:lnSpc>
                          <a:spcPct val="150000"/>
                        </a:lnSpc>
                        <a:spcAft>
                          <a:spcPts val="0"/>
                        </a:spcAft>
                      </a:pPr>
                      <a:r>
                        <a:rPr lang="fr-FR" sz="700">
                          <a:solidFill>
                            <a:srgbClr val="FF0000"/>
                          </a:solidFill>
                          <a:latin typeface="Century Schoolbook"/>
                          <a:ea typeface="Times New Roman"/>
                          <a:cs typeface="Times New Roman"/>
                        </a:rPr>
                        <a:t>-5.565760</a:t>
                      </a:r>
                      <a:endParaRPr lang="fr-FR" sz="800">
                        <a:solidFill>
                          <a:srgbClr val="FF0000"/>
                        </a:solidFill>
                        <a:latin typeface="Calibri"/>
                        <a:ea typeface="Calibri"/>
                        <a:cs typeface="Times New Roman"/>
                      </a:endParaRPr>
                    </a:p>
                    <a:p>
                      <a:pPr algn="ctr">
                        <a:lnSpc>
                          <a:spcPct val="150000"/>
                        </a:lnSpc>
                        <a:spcAft>
                          <a:spcPts val="0"/>
                        </a:spcAft>
                      </a:pPr>
                      <a:r>
                        <a:rPr lang="fr-FR" sz="700">
                          <a:solidFill>
                            <a:srgbClr val="FF0000"/>
                          </a:solidFill>
                          <a:latin typeface="Century Schoolbook"/>
                          <a:ea typeface="Times New Roman"/>
                          <a:cs typeface="Times New Roman"/>
                        </a:rPr>
                        <a:t>(0.0034)***</a:t>
                      </a:r>
                      <a:endParaRPr lang="fr-FR" sz="800">
                        <a:solidFill>
                          <a:srgbClr val="FF0000"/>
                        </a:solidFill>
                        <a:latin typeface="Calibri"/>
                        <a:ea typeface="Calibri"/>
                        <a:cs typeface="Times New Roman"/>
                      </a:endParaRPr>
                    </a:p>
                  </a:txBody>
                  <a:tcPr marL="50989" marR="50989" marT="0" marB="0">
                    <a:lnL>
                      <a:noFill/>
                    </a:lnL>
                    <a:lnR>
                      <a:noFill/>
                    </a:lnR>
                    <a:lnT>
                      <a:noFill/>
                    </a:lnT>
                    <a:lnB>
                      <a:noFill/>
                    </a:lnB>
                  </a:tcPr>
                </a:tc>
                <a:tc>
                  <a:txBody>
                    <a:bodyPr/>
                    <a:lstStyle/>
                    <a:p>
                      <a:pPr algn="l"/>
                      <a:endParaRPr lang="fr-FR" sz="800">
                        <a:solidFill>
                          <a:srgbClr val="FF0000"/>
                        </a:solidFill>
                        <a:latin typeface="Calibri"/>
                        <a:cs typeface="Times New Roman"/>
                      </a:endParaRPr>
                    </a:p>
                  </a:txBody>
                  <a:tcPr marL="50989" marR="50989" marT="0" marB="0">
                    <a:lnL>
                      <a:noFill/>
                    </a:lnL>
                    <a:lnR>
                      <a:noFill/>
                    </a:lnR>
                    <a:lnT>
                      <a:noFill/>
                    </a:lnT>
                    <a:lnB>
                      <a:noFill/>
                    </a:lnB>
                  </a:tcPr>
                </a:tc>
                <a:tc>
                  <a:txBody>
                    <a:bodyPr/>
                    <a:lstStyle/>
                    <a:p>
                      <a:pPr algn="l"/>
                      <a:endParaRPr lang="fr-FR" sz="800">
                        <a:solidFill>
                          <a:srgbClr val="FF0000"/>
                        </a:solidFill>
                        <a:latin typeface="Calibri"/>
                        <a:cs typeface="Times New Roman"/>
                      </a:endParaRPr>
                    </a:p>
                  </a:txBody>
                  <a:tcPr marL="50989" marR="50989" marT="0" marB="0">
                    <a:lnL>
                      <a:noFill/>
                    </a:lnL>
                    <a:lnR>
                      <a:noFill/>
                    </a:lnR>
                    <a:lnT>
                      <a:noFill/>
                    </a:lnT>
                    <a:lnB>
                      <a:noFill/>
                    </a:lnB>
                  </a:tcPr>
                </a:tc>
                <a:tc>
                  <a:txBody>
                    <a:bodyPr/>
                    <a:lstStyle/>
                    <a:p>
                      <a:pPr algn="l"/>
                      <a:endParaRPr lang="fr-FR" sz="800" dirty="0">
                        <a:solidFill>
                          <a:srgbClr val="FF0000"/>
                        </a:solidFill>
                        <a:latin typeface="Calibri"/>
                        <a:cs typeface="Times New Roman"/>
                      </a:endParaRPr>
                    </a:p>
                  </a:txBody>
                  <a:tcPr marL="50989" marR="50989" marT="0" marB="0">
                    <a:lnL>
                      <a:noFill/>
                    </a:lnL>
                    <a:lnR>
                      <a:noFill/>
                    </a:lnR>
                    <a:lnT>
                      <a:noFill/>
                    </a:lnT>
                    <a:lnB>
                      <a:noFill/>
                    </a:lnB>
                  </a:tcPr>
                </a:tc>
              </a:tr>
              <a:tr h="502488">
                <a:tc>
                  <a:txBody>
                    <a:bodyPr/>
                    <a:lstStyle/>
                    <a:p>
                      <a:pPr algn="ctr">
                        <a:lnSpc>
                          <a:spcPct val="150000"/>
                        </a:lnSpc>
                        <a:spcAft>
                          <a:spcPts val="0"/>
                        </a:spcAft>
                      </a:pPr>
                      <a:r>
                        <a:rPr lang="fr-FR" sz="700" b="1">
                          <a:solidFill>
                            <a:srgbClr val="FF0000"/>
                          </a:solidFill>
                          <a:latin typeface="Century Schoolbook"/>
                          <a:ea typeface="Times New Roman"/>
                          <a:cs typeface="Times New Roman"/>
                        </a:rPr>
                        <a:t>RQ</a:t>
                      </a:r>
                      <a:endParaRPr lang="fr-FR" sz="800">
                        <a:solidFill>
                          <a:srgbClr val="FF0000"/>
                        </a:solidFill>
                        <a:latin typeface="Calibri"/>
                        <a:ea typeface="Calibri"/>
                        <a:cs typeface="Times New Roman"/>
                      </a:endParaRPr>
                    </a:p>
                  </a:txBody>
                  <a:tcPr marL="50989" marR="50989" marT="0" marB="0">
                    <a:lnL>
                      <a:noFill/>
                    </a:lnL>
                    <a:lnR>
                      <a:noFill/>
                    </a:lnR>
                    <a:lnT>
                      <a:noFill/>
                    </a:lnT>
                    <a:lnB>
                      <a:noFill/>
                    </a:lnB>
                    <a:solidFill>
                      <a:srgbClr val="C0C0C0"/>
                    </a:solidFill>
                  </a:tcPr>
                </a:tc>
                <a:tc>
                  <a:txBody>
                    <a:bodyPr/>
                    <a:lstStyle/>
                    <a:p>
                      <a:pPr algn="l"/>
                      <a:endParaRPr lang="fr-FR" sz="800">
                        <a:solidFill>
                          <a:srgbClr val="FF0000"/>
                        </a:solidFill>
                        <a:latin typeface="Calibri"/>
                        <a:cs typeface="Times New Roman"/>
                      </a:endParaRPr>
                    </a:p>
                  </a:txBody>
                  <a:tcPr marL="50989" marR="50989" marT="0" marB="0">
                    <a:lnL>
                      <a:noFill/>
                    </a:lnL>
                    <a:lnR>
                      <a:noFill/>
                    </a:lnR>
                    <a:lnT>
                      <a:noFill/>
                    </a:lnT>
                    <a:lnB>
                      <a:noFill/>
                    </a:lnB>
                    <a:solidFill>
                      <a:srgbClr val="C0C0C0"/>
                    </a:solidFill>
                  </a:tcPr>
                </a:tc>
                <a:tc>
                  <a:txBody>
                    <a:bodyPr/>
                    <a:lstStyle/>
                    <a:p>
                      <a:pPr algn="l"/>
                      <a:endParaRPr lang="fr-FR" sz="800">
                        <a:solidFill>
                          <a:srgbClr val="FF0000"/>
                        </a:solidFill>
                        <a:latin typeface="Calibri"/>
                        <a:cs typeface="Times New Roman"/>
                      </a:endParaRPr>
                    </a:p>
                  </a:txBody>
                  <a:tcPr marL="50989" marR="50989" marT="0" marB="0">
                    <a:lnL>
                      <a:noFill/>
                    </a:lnL>
                    <a:lnR>
                      <a:noFill/>
                    </a:lnR>
                    <a:lnT>
                      <a:noFill/>
                    </a:lnT>
                    <a:lnB>
                      <a:noFill/>
                    </a:lnB>
                    <a:solidFill>
                      <a:srgbClr val="C0C0C0"/>
                    </a:solidFill>
                  </a:tcPr>
                </a:tc>
                <a:tc>
                  <a:txBody>
                    <a:bodyPr/>
                    <a:lstStyle/>
                    <a:p>
                      <a:pPr algn="l"/>
                      <a:endParaRPr lang="fr-FR" sz="800">
                        <a:solidFill>
                          <a:srgbClr val="FF0000"/>
                        </a:solidFill>
                        <a:latin typeface="Calibri"/>
                        <a:cs typeface="Times New Roman"/>
                      </a:endParaRPr>
                    </a:p>
                  </a:txBody>
                  <a:tcPr marL="50989" marR="50989" marT="0" marB="0">
                    <a:lnL>
                      <a:noFill/>
                    </a:lnL>
                    <a:lnR>
                      <a:noFill/>
                    </a:lnR>
                    <a:lnT>
                      <a:noFill/>
                    </a:lnT>
                    <a:lnB>
                      <a:noFill/>
                    </a:lnB>
                    <a:solidFill>
                      <a:srgbClr val="C0C0C0"/>
                    </a:solidFill>
                  </a:tcPr>
                </a:tc>
                <a:tc>
                  <a:txBody>
                    <a:bodyPr/>
                    <a:lstStyle/>
                    <a:p>
                      <a:pPr algn="ctr">
                        <a:lnSpc>
                          <a:spcPct val="150000"/>
                        </a:lnSpc>
                        <a:spcAft>
                          <a:spcPts val="0"/>
                        </a:spcAft>
                      </a:pPr>
                      <a:r>
                        <a:rPr lang="fr-FR" sz="700">
                          <a:solidFill>
                            <a:srgbClr val="FF0000"/>
                          </a:solidFill>
                          <a:latin typeface="Century Schoolbook"/>
                          <a:ea typeface="Times New Roman"/>
                          <a:cs typeface="Times New Roman"/>
                        </a:rPr>
                        <a:t>-7.249897</a:t>
                      </a:r>
                      <a:endParaRPr lang="fr-FR" sz="800">
                        <a:solidFill>
                          <a:srgbClr val="FF0000"/>
                        </a:solidFill>
                        <a:latin typeface="Calibri"/>
                        <a:ea typeface="Calibri"/>
                        <a:cs typeface="Times New Roman"/>
                      </a:endParaRPr>
                    </a:p>
                    <a:p>
                      <a:pPr algn="ctr">
                        <a:lnSpc>
                          <a:spcPct val="150000"/>
                        </a:lnSpc>
                        <a:spcAft>
                          <a:spcPts val="0"/>
                        </a:spcAft>
                      </a:pPr>
                      <a:r>
                        <a:rPr lang="fr-FR" sz="700">
                          <a:solidFill>
                            <a:srgbClr val="FF0000"/>
                          </a:solidFill>
                          <a:latin typeface="Century Schoolbook"/>
                          <a:ea typeface="Times New Roman"/>
                          <a:cs typeface="Times New Roman"/>
                        </a:rPr>
                        <a:t>(0.0009)***</a:t>
                      </a:r>
                      <a:endParaRPr lang="fr-FR" sz="800">
                        <a:solidFill>
                          <a:srgbClr val="FF0000"/>
                        </a:solidFill>
                        <a:latin typeface="Calibri"/>
                        <a:ea typeface="Calibri"/>
                        <a:cs typeface="Times New Roman"/>
                      </a:endParaRPr>
                    </a:p>
                  </a:txBody>
                  <a:tcPr marL="50989" marR="50989" marT="0" marB="0">
                    <a:lnL>
                      <a:noFill/>
                    </a:lnL>
                    <a:lnR>
                      <a:noFill/>
                    </a:lnR>
                    <a:lnT>
                      <a:noFill/>
                    </a:lnT>
                    <a:lnB>
                      <a:noFill/>
                    </a:lnB>
                    <a:solidFill>
                      <a:srgbClr val="C0C0C0"/>
                    </a:solidFill>
                  </a:tcPr>
                </a:tc>
                <a:tc>
                  <a:txBody>
                    <a:bodyPr/>
                    <a:lstStyle/>
                    <a:p>
                      <a:pPr algn="l"/>
                      <a:endParaRPr lang="fr-FR" sz="800">
                        <a:solidFill>
                          <a:srgbClr val="FF0000"/>
                        </a:solidFill>
                        <a:latin typeface="Calibri"/>
                        <a:cs typeface="Times New Roman"/>
                      </a:endParaRPr>
                    </a:p>
                  </a:txBody>
                  <a:tcPr marL="50989" marR="50989" marT="0" marB="0">
                    <a:lnL>
                      <a:noFill/>
                    </a:lnL>
                    <a:lnR>
                      <a:noFill/>
                    </a:lnR>
                    <a:lnT>
                      <a:noFill/>
                    </a:lnT>
                    <a:lnB>
                      <a:noFill/>
                    </a:lnB>
                    <a:solidFill>
                      <a:srgbClr val="C0C0C0"/>
                    </a:solidFill>
                  </a:tcPr>
                </a:tc>
                <a:tc>
                  <a:txBody>
                    <a:bodyPr/>
                    <a:lstStyle/>
                    <a:p>
                      <a:pPr algn="l"/>
                      <a:endParaRPr lang="fr-FR" sz="800" dirty="0">
                        <a:solidFill>
                          <a:srgbClr val="FF0000"/>
                        </a:solidFill>
                        <a:latin typeface="Calibri"/>
                        <a:cs typeface="Times New Roman"/>
                      </a:endParaRPr>
                    </a:p>
                  </a:txBody>
                  <a:tcPr marL="50989" marR="50989" marT="0" marB="0">
                    <a:lnL>
                      <a:noFill/>
                    </a:lnL>
                    <a:lnR>
                      <a:noFill/>
                    </a:lnR>
                    <a:lnT>
                      <a:noFill/>
                    </a:lnT>
                    <a:lnB>
                      <a:noFill/>
                    </a:lnB>
                    <a:solidFill>
                      <a:srgbClr val="C0C0C0"/>
                    </a:solidFill>
                  </a:tcPr>
                </a:tc>
              </a:tr>
              <a:tr h="502488">
                <a:tc>
                  <a:txBody>
                    <a:bodyPr/>
                    <a:lstStyle/>
                    <a:p>
                      <a:pPr algn="ctr">
                        <a:lnSpc>
                          <a:spcPct val="150000"/>
                        </a:lnSpc>
                        <a:spcAft>
                          <a:spcPts val="0"/>
                        </a:spcAft>
                      </a:pPr>
                      <a:r>
                        <a:rPr lang="fr-FR" sz="700" b="1">
                          <a:solidFill>
                            <a:srgbClr val="FF0000"/>
                          </a:solidFill>
                          <a:latin typeface="Century Schoolbook"/>
                          <a:ea typeface="Times New Roman"/>
                          <a:cs typeface="Times New Roman"/>
                        </a:rPr>
                        <a:t>RL</a:t>
                      </a:r>
                      <a:endParaRPr lang="fr-FR" sz="800">
                        <a:solidFill>
                          <a:srgbClr val="FF0000"/>
                        </a:solidFill>
                        <a:latin typeface="Calibri"/>
                        <a:ea typeface="Calibri"/>
                        <a:cs typeface="Times New Roman"/>
                      </a:endParaRPr>
                    </a:p>
                  </a:txBody>
                  <a:tcPr marL="50989" marR="50989" marT="0" marB="0">
                    <a:lnL>
                      <a:noFill/>
                    </a:lnL>
                    <a:lnR>
                      <a:noFill/>
                    </a:lnR>
                    <a:lnT>
                      <a:noFill/>
                    </a:lnT>
                    <a:lnB>
                      <a:noFill/>
                    </a:lnB>
                  </a:tcPr>
                </a:tc>
                <a:tc>
                  <a:txBody>
                    <a:bodyPr/>
                    <a:lstStyle/>
                    <a:p>
                      <a:pPr algn="l"/>
                      <a:endParaRPr lang="fr-FR" sz="800">
                        <a:solidFill>
                          <a:srgbClr val="FF0000"/>
                        </a:solidFill>
                        <a:latin typeface="Calibri"/>
                        <a:cs typeface="Times New Roman"/>
                      </a:endParaRPr>
                    </a:p>
                  </a:txBody>
                  <a:tcPr marL="50989" marR="50989" marT="0" marB="0">
                    <a:lnL>
                      <a:noFill/>
                    </a:lnL>
                    <a:lnR>
                      <a:noFill/>
                    </a:lnR>
                    <a:lnT>
                      <a:noFill/>
                    </a:lnT>
                    <a:lnB>
                      <a:noFill/>
                    </a:lnB>
                  </a:tcPr>
                </a:tc>
                <a:tc>
                  <a:txBody>
                    <a:bodyPr/>
                    <a:lstStyle/>
                    <a:p>
                      <a:pPr algn="l"/>
                      <a:endParaRPr lang="fr-FR" sz="800">
                        <a:solidFill>
                          <a:srgbClr val="FF0000"/>
                        </a:solidFill>
                        <a:latin typeface="Calibri"/>
                        <a:cs typeface="Times New Roman"/>
                      </a:endParaRPr>
                    </a:p>
                  </a:txBody>
                  <a:tcPr marL="50989" marR="50989" marT="0" marB="0">
                    <a:lnL>
                      <a:noFill/>
                    </a:lnL>
                    <a:lnR>
                      <a:noFill/>
                    </a:lnR>
                    <a:lnT>
                      <a:noFill/>
                    </a:lnT>
                    <a:lnB>
                      <a:noFill/>
                    </a:lnB>
                  </a:tcPr>
                </a:tc>
                <a:tc>
                  <a:txBody>
                    <a:bodyPr/>
                    <a:lstStyle/>
                    <a:p>
                      <a:pPr algn="l"/>
                      <a:endParaRPr lang="fr-FR" sz="800">
                        <a:solidFill>
                          <a:srgbClr val="FF0000"/>
                        </a:solidFill>
                        <a:latin typeface="Calibri"/>
                        <a:cs typeface="Times New Roman"/>
                      </a:endParaRPr>
                    </a:p>
                  </a:txBody>
                  <a:tcPr marL="50989" marR="50989" marT="0" marB="0">
                    <a:lnL>
                      <a:noFill/>
                    </a:lnL>
                    <a:lnR>
                      <a:noFill/>
                    </a:lnR>
                    <a:lnT>
                      <a:noFill/>
                    </a:lnT>
                    <a:lnB>
                      <a:noFill/>
                    </a:lnB>
                  </a:tcPr>
                </a:tc>
                <a:tc>
                  <a:txBody>
                    <a:bodyPr/>
                    <a:lstStyle/>
                    <a:p>
                      <a:pPr algn="l"/>
                      <a:endParaRPr lang="fr-FR" sz="800">
                        <a:solidFill>
                          <a:srgbClr val="FF0000"/>
                        </a:solidFill>
                        <a:latin typeface="Calibri"/>
                        <a:cs typeface="Times New Roman"/>
                      </a:endParaRPr>
                    </a:p>
                  </a:txBody>
                  <a:tcPr marL="50989" marR="50989" marT="0" marB="0">
                    <a:lnL>
                      <a:noFill/>
                    </a:lnL>
                    <a:lnR>
                      <a:noFill/>
                    </a:lnR>
                    <a:lnT>
                      <a:noFill/>
                    </a:lnT>
                    <a:lnB>
                      <a:noFill/>
                    </a:lnB>
                  </a:tcPr>
                </a:tc>
                <a:tc>
                  <a:txBody>
                    <a:bodyPr/>
                    <a:lstStyle/>
                    <a:p>
                      <a:pPr algn="ctr">
                        <a:lnSpc>
                          <a:spcPct val="150000"/>
                        </a:lnSpc>
                        <a:spcAft>
                          <a:spcPts val="0"/>
                        </a:spcAft>
                      </a:pPr>
                      <a:r>
                        <a:rPr lang="fr-FR" sz="700">
                          <a:solidFill>
                            <a:srgbClr val="FF0000"/>
                          </a:solidFill>
                          <a:latin typeface="Century Schoolbook"/>
                          <a:ea typeface="Times New Roman"/>
                          <a:cs typeface="Times New Roman"/>
                        </a:rPr>
                        <a:t>-6.352079</a:t>
                      </a:r>
                      <a:endParaRPr lang="fr-FR" sz="800">
                        <a:solidFill>
                          <a:srgbClr val="FF0000"/>
                        </a:solidFill>
                        <a:latin typeface="Calibri"/>
                        <a:ea typeface="Calibri"/>
                        <a:cs typeface="Times New Roman"/>
                      </a:endParaRPr>
                    </a:p>
                    <a:p>
                      <a:pPr algn="ctr">
                        <a:lnSpc>
                          <a:spcPct val="150000"/>
                        </a:lnSpc>
                        <a:spcAft>
                          <a:spcPts val="0"/>
                        </a:spcAft>
                      </a:pPr>
                      <a:r>
                        <a:rPr lang="fr-FR" sz="700">
                          <a:solidFill>
                            <a:srgbClr val="FF0000"/>
                          </a:solidFill>
                          <a:latin typeface="Century Schoolbook"/>
                          <a:ea typeface="Times New Roman"/>
                          <a:cs typeface="Times New Roman"/>
                        </a:rPr>
                        <a:t>(0.0003)***</a:t>
                      </a:r>
                      <a:endParaRPr lang="fr-FR" sz="800">
                        <a:solidFill>
                          <a:srgbClr val="FF0000"/>
                        </a:solidFill>
                        <a:latin typeface="Calibri"/>
                        <a:ea typeface="Calibri"/>
                        <a:cs typeface="Times New Roman"/>
                      </a:endParaRPr>
                    </a:p>
                  </a:txBody>
                  <a:tcPr marL="50989" marR="50989" marT="0" marB="0">
                    <a:lnL>
                      <a:noFill/>
                    </a:lnL>
                    <a:lnR>
                      <a:noFill/>
                    </a:lnR>
                    <a:lnT>
                      <a:noFill/>
                    </a:lnT>
                    <a:lnB>
                      <a:noFill/>
                    </a:lnB>
                  </a:tcPr>
                </a:tc>
                <a:tc>
                  <a:txBody>
                    <a:bodyPr/>
                    <a:lstStyle/>
                    <a:p>
                      <a:pPr algn="l"/>
                      <a:endParaRPr lang="fr-FR" sz="800" dirty="0">
                        <a:solidFill>
                          <a:srgbClr val="FF0000"/>
                        </a:solidFill>
                        <a:latin typeface="Calibri"/>
                        <a:cs typeface="Times New Roman"/>
                      </a:endParaRPr>
                    </a:p>
                  </a:txBody>
                  <a:tcPr marL="50989" marR="50989" marT="0" marB="0">
                    <a:lnL>
                      <a:noFill/>
                    </a:lnL>
                    <a:lnR>
                      <a:noFill/>
                    </a:lnR>
                    <a:lnT>
                      <a:noFill/>
                    </a:lnT>
                    <a:lnB>
                      <a:noFill/>
                    </a:lnB>
                  </a:tcPr>
                </a:tc>
              </a:tr>
              <a:tr h="415099">
                <a:tc>
                  <a:txBody>
                    <a:bodyPr/>
                    <a:lstStyle/>
                    <a:p>
                      <a:pPr algn="ctr">
                        <a:lnSpc>
                          <a:spcPct val="150000"/>
                        </a:lnSpc>
                        <a:spcAft>
                          <a:spcPts val="0"/>
                        </a:spcAft>
                      </a:pPr>
                      <a:r>
                        <a:rPr lang="fr-FR" sz="700" b="1">
                          <a:solidFill>
                            <a:srgbClr val="FF0000"/>
                          </a:solidFill>
                          <a:latin typeface="Century Schoolbook"/>
                          <a:ea typeface="Times New Roman"/>
                          <a:cs typeface="Times New Roman"/>
                        </a:rPr>
                        <a:t>CC</a:t>
                      </a:r>
                      <a:endParaRPr lang="fr-FR" sz="800">
                        <a:solidFill>
                          <a:srgbClr val="FF0000"/>
                        </a:solidFill>
                        <a:latin typeface="Calibri"/>
                        <a:ea typeface="Calibri"/>
                        <a:cs typeface="Times New Roman"/>
                      </a:endParaRPr>
                    </a:p>
                  </a:txBody>
                  <a:tcPr marL="50989" marR="50989" marT="0" marB="0">
                    <a:lnL>
                      <a:noFill/>
                    </a:lnL>
                    <a:lnR>
                      <a:noFill/>
                    </a:lnR>
                    <a:lnT>
                      <a:noFill/>
                    </a:lnT>
                    <a:lnB>
                      <a:noFill/>
                    </a:lnB>
                    <a:solidFill>
                      <a:srgbClr val="C0C0C0"/>
                    </a:solidFill>
                  </a:tcPr>
                </a:tc>
                <a:tc>
                  <a:txBody>
                    <a:bodyPr/>
                    <a:lstStyle/>
                    <a:p>
                      <a:pPr algn="l"/>
                      <a:endParaRPr lang="fr-FR" sz="800">
                        <a:solidFill>
                          <a:srgbClr val="FF0000"/>
                        </a:solidFill>
                        <a:latin typeface="Calibri"/>
                        <a:cs typeface="Times New Roman"/>
                      </a:endParaRPr>
                    </a:p>
                  </a:txBody>
                  <a:tcPr marL="50989" marR="50989" marT="0" marB="0">
                    <a:lnL>
                      <a:noFill/>
                    </a:lnL>
                    <a:lnR>
                      <a:noFill/>
                    </a:lnR>
                    <a:lnT>
                      <a:noFill/>
                    </a:lnT>
                    <a:lnB>
                      <a:noFill/>
                    </a:lnB>
                    <a:solidFill>
                      <a:srgbClr val="C0C0C0"/>
                    </a:solidFill>
                  </a:tcPr>
                </a:tc>
                <a:tc>
                  <a:txBody>
                    <a:bodyPr/>
                    <a:lstStyle/>
                    <a:p>
                      <a:pPr algn="l"/>
                      <a:endParaRPr lang="fr-FR" sz="800">
                        <a:solidFill>
                          <a:srgbClr val="FF0000"/>
                        </a:solidFill>
                        <a:latin typeface="Calibri"/>
                        <a:cs typeface="Times New Roman"/>
                      </a:endParaRPr>
                    </a:p>
                  </a:txBody>
                  <a:tcPr marL="50989" marR="50989" marT="0" marB="0">
                    <a:lnL>
                      <a:noFill/>
                    </a:lnL>
                    <a:lnR>
                      <a:noFill/>
                    </a:lnR>
                    <a:lnT>
                      <a:noFill/>
                    </a:lnT>
                    <a:lnB>
                      <a:noFill/>
                    </a:lnB>
                    <a:solidFill>
                      <a:srgbClr val="C0C0C0"/>
                    </a:solidFill>
                  </a:tcPr>
                </a:tc>
                <a:tc>
                  <a:txBody>
                    <a:bodyPr/>
                    <a:lstStyle/>
                    <a:p>
                      <a:pPr algn="l"/>
                      <a:endParaRPr lang="fr-FR" sz="800">
                        <a:solidFill>
                          <a:srgbClr val="FF0000"/>
                        </a:solidFill>
                        <a:latin typeface="Calibri"/>
                        <a:cs typeface="Times New Roman"/>
                      </a:endParaRPr>
                    </a:p>
                  </a:txBody>
                  <a:tcPr marL="50989" marR="50989" marT="0" marB="0">
                    <a:lnL>
                      <a:noFill/>
                    </a:lnL>
                    <a:lnR>
                      <a:noFill/>
                    </a:lnR>
                    <a:lnT>
                      <a:noFill/>
                    </a:lnT>
                    <a:lnB>
                      <a:noFill/>
                    </a:lnB>
                    <a:solidFill>
                      <a:srgbClr val="C0C0C0"/>
                    </a:solidFill>
                  </a:tcPr>
                </a:tc>
                <a:tc>
                  <a:txBody>
                    <a:bodyPr/>
                    <a:lstStyle/>
                    <a:p>
                      <a:pPr algn="l"/>
                      <a:endParaRPr lang="fr-FR" sz="800">
                        <a:solidFill>
                          <a:srgbClr val="FF0000"/>
                        </a:solidFill>
                        <a:latin typeface="Calibri"/>
                        <a:cs typeface="Times New Roman"/>
                      </a:endParaRPr>
                    </a:p>
                  </a:txBody>
                  <a:tcPr marL="50989" marR="50989" marT="0" marB="0">
                    <a:lnL>
                      <a:noFill/>
                    </a:lnL>
                    <a:lnR>
                      <a:noFill/>
                    </a:lnR>
                    <a:lnT>
                      <a:noFill/>
                    </a:lnT>
                    <a:lnB>
                      <a:noFill/>
                    </a:lnB>
                    <a:solidFill>
                      <a:srgbClr val="C0C0C0"/>
                    </a:solidFill>
                  </a:tcPr>
                </a:tc>
                <a:tc>
                  <a:txBody>
                    <a:bodyPr/>
                    <a:lstStyle/>
                    <a:p>
                      <a:pPr algn="l"/>
                      <a:endParaRPr lang="fr-FR" sz="800">
                        <a:solidFill>
                          <a:srgbClr val="FF0000"/>
                        </a:solidFill>
                        <a:latin typeface="Calibri"/>
                        <a:cs typeface="Times New Roman"/>
                      </a:endParaRPr>
                    </a:p>
                  </a:txBody>
                  <a:tcPr marL="50989" marR="50989" marT="0" marB="0">
                    <a:lnL>
                      <a:noFill/>
                    </a:lnL>
                    <a:lnR>
                      <a:noFill/>
                    </a:lnR>
                    <a:lnT>
                      <a:noFill/>
                    </a:lnT>
                    <a:lnB>
                      <a:noFill/>
                    </a:lnB>
                    <a:solidFill>
                      <a:srgbClr val="C0C0C0"/>
                    </a:solidFill>
                  </a:tcPr>
                </a:tc>
                <a:tc>
                  <a:txBody>
                    <a:bodyPr/>
                    <a:lstStyle/>
                    <a:p>
                      <a:pPr algn="ctr">
                        <a:lnSpc>
                          <a:spcPct val="150000"/>
                        </a:lnSpc>
                        <a:spcAft>
                          <a:spcPts val="0"/>
                        </a:spcAft>
                      </a:pPr>
                      <a:r>
                        <a:rPr lang="fr-FR" sz="700" dirty="0">
                          <a:solidFill>
                            <a:srgbClr val="FF0000"/>
                          </a:solidFill>
                          <a:latin typeface="Arial"/>
                          <a:ea typeface="Calibri"/>
                          <a:cs typeface="Times New Roman"/>
                        </a:rPr>
                        <a:t>-7.505610</a:t>
                      </a:r>
                      <a:endParaRPr lang="fr-FR" sz="800" dirty="0">
                        <a:solidFill>
                          <a:srgbClr val="FF0000"/>
                        </a:solidFill>
                        <a:latin typeface="Calibri"/>
                        <a:ea typeface="Calibri"/>
                        <a:cs typeface="Times New Roman"/>
                      </a:endParaRPr>
                    </a:p>
                    <a:p>
                      <a:pPr algn="ctr">
                        <a:lnSpc>
                          <a:spcPct val="150000"/>
                        </a:lnSpc>
                        <a:spcAft>
                          <a:spcPts val="0"/>
                        </a:spcAft>
                      </a:pPr>
                      <a:r>
                        <a:rPr lang="fr-FR" sz="700" dirty="0">
                          <a:solidFill>
                            <a:srgbClr val="FF0000"/>
                          </a:solidFill>
                          <a:latin typeface="Century Schoolbook"/>
                          <a:ea typeface="Times New Roman"/>
                          <a:cs typeface="Times New Roman"/>
                        </a:rPr>
                        <a:t>(0.0001)***</a:t>
                      </a:r>
                      <a:endParaRPr lang="fr-FR" sz="800" dirty="0">
                        <a:solidFill>
                          <a:srgbClr val="FF0000"/>
                        </a:solidFill>
                        <a:latin typeface="Calibri"/>
                        <a:ea typeface="Calibri"/>
                        <a:cs typeface="Times New Roman"/>
                      </a:endParaRPr>
                    </a:p>
                  </a:txBody>
                  <a:tcPr marL="50989" marR="50989" marT="0" marB="0">
                    <a:lnL>
                      <a:noFill/>
                    </a:lnL>
                    <a:lnR>
                      <a:noFill/>
                    </a:lnR>
                    <a:lnT>
                      <a:noFill/>
                    </a:lnT>
                    <a:lnB>
                      <a:noFill/>
                    </a:lnB>
                    <a:solidFill>
                      <a:srgbClr val="C0C0C0"/>
                    </a:solidFill>
                  </a:tcPr>
                </a:tc>
              </a:tr>
              <a:tr h="182061">
                <a:tc>
                  <a:txBody>
                    <a:bodyPr/>
                    <a:lstStyle/>
                    <a:p>
                      <a:pPr algn="l"/>
                      <a:endParaRPr lang="fr-FR" sz="800">
                        <a:solidFill>
                          <a:srgbClr val="000000"/>
                        </a:solidFill>
                        <a:latin typeface="Calibri"/>
                        <a:cs typeface="Times New Roman"/>
                      </a:endParaRPr>
                    </a:p>
                  </a:txBody>
                  <a:tcPr marL="50989" marR="5098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a:endParaRPr lang="fr-FR" sz="800">
                        <a:solidFill>
                          <a:srgbClr val="000000"/>
                        </a:solidFill>
                        <a:latin typeface="Calibri"/>
                        <a:cs typeface="Times New Roman"/>
                      </a:endParaRPr>
                    </a:p>
                  </a:txBody>
                  <a:tcPr marL="50989" marR="5098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a:endParaRPr lang="fr-FR" sz="800">
                        <a:solidFill>
                          <a:srgbClr val="000000"/>
                        </a:solidFill>
                        <a:latin typeface="Calibri"/>
                        <a:cs typeface="Times New Roman"/>
                      </a:endParaRPr>
                    </a:p>
                  </a:txBody>
                  <a:tcPr marL="50989" marR="5098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a:endParaRPr lang="fr-FR" sz="800">
                        <a:solidFill>
                          <a:srgbClr val="000000"/>
                        </a:solidFill>
                        <a:latin typeface="Calibri"/>
                        <a:cs typeface="Times New Roman"/>
                      </a:endParaRPr>
                    </a:p>
                  </a:txBody>
                  <a:tcPr marL="50989" marR="5098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a:endParaRPr lang="fr-FR" sz="800">
                        <a:solidFill>
                          <a:srgbClr val="000000"/>
                        </a:solidFill>
                        <a:latin typeface="Calibri"/>
                        <a:cs typeface="Times New Roman"/>
                      </a:endParaRPr>
                    </a:p>
                  </a:txBody>
                  <a:tcPr marL="50989" marR="5098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a:endParaRPr lang="fr-FR" sz="800">
                        <a:solidFill>
                          <a:srgbClr val="000000"/>
                        </a:solidFill>
                        <a:latin typeface="Calibri"/>
                        <a:cs typeface="Times New Roman"/>
                      </a:endParaRPr>
                    </a:p>
                  </a:txBody>
                  <a:tcPr marL="50989" marR="5098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a:endParaRPr lang="fr-FR" sz="800" dirty="0">
                        <a:solidFill>
                          <a:srgbClr val="000000"/>
                        </a:solidFill>
                        <a:latin typeface="Calibri"/>
                        <a:cs typeface="Times New Roman"/>
                      </a:endParaRPr>
                    </a:p>
                  </a:txBody>
                  <a:tcPr marL="50989" marR="50989"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re 12"/>
          <p:cNvSpPr>
            <a:spLocks noGrp="1"/>
          </p:cNvSpPr>
          <p:nvPr>
            <p:ph type="title"/>
          </p:nvPr>
        </p:nvSpPr>
        <p:spPr/>
        <p:txBody>
          <a:bodyPr rtlCol="0"/>
          <a:lstStyle/>
          <a:p>
            <a:pPr algn="ctr"/>
            <a:r>
              <a:rPr lang="fr-FR" dirty="0" err="1" smtClean="0"/>
              <a:t>Presentation</a:t>
            </a:r>
            <a:r>
              <a:rPr lang="fr-FR" dirty="0" smtClean="0"/>
              <a:t> </a:t>
            </a:r>
            <a:r>
              <a:rPr lang="fr-FR" dirty="0" err="1" smtClean="0"/>
              <a:t>outline</a:t>
            </a:r>
            <a:endParaRPr lang="fr-FR" dirty="0"/>
          </a:p>
        </p:txBody>
      </p:sp>
      <p:sp>
        <p:nvSpPr>
          <p:cNvPr id="14" name="Espace réservé du contenu 13"/>
          <p:cNvSpPr>
            <a:spLocks noGrp="1"/>
          </p:cNvSpPr>
          <p:nvPr>
            <p:ph idx="1"/>
          </p:nvPr>
        </p:nvSpPr>
        <p:spPr>
          <a:xfrm>
            <a:off x="285750" y="1600200"/>
            <a:ext cx="10801350" cy="4572000"/>
          </a:xfrm>
        </p:spPr>
        <p:txBody>
          <a:bodyPr rtlCol="0">
            <a:normAutofit/>
          </a:bodyPr>
          <a:lstStyle/>
          <a:p>
            <a:pPr>
              <a:lnSpc>
                <a:spcPct val="120000"/>
              </a:lnSpc>
              <a:buFont typeface="Wingdings" pitchFamily="2" charset="2"/>
              <a:buChar char="Ø"/>
            </a:pPr>
            <a:endParaRPr lang="fr-FR" dirty="0" smtClean="0">
              <a:latin typeface="Times New Roman" pitchFamily="18" charset="0"/>
              <a:cs typeface="Times New Roman" pitchFamily="18" charset="0"/>
            </a:endParaRPr>
          </a:p>
          <a:p>
            <a:pPr>
              <a:lnSpc>
                <a:spcPct val="150000"/>
              </a:lnSpc>
            </a:pPr>
            <a:r>
              <a:rPr lang="en-US" dirty="0" smtClean="0"/>
              <a:t>Introduction</a:t>
            </a:r>
            <a:br>
              <a:rPr lang="en-US" dirty="0" smtClean="0"/>
            </a:br>
            <a:r>
              <a:rPr lang="en-US" dirty="0" smtClean="0"/>
              <a:t>problematic</a:t>
            </a:r>
            <a:br>
              <a:rPr lang="en-US" dirty="0" smtClean="0"/>
            </a:br>
            <a:r>
              <a:rPr lang="en-US" dirty="0" smtClean="0"/>
              <a:t>Some stylized facts</a:t>
            </a:r>
            <a:br>
              <a:rPr lang="en-US" dirty="0" smtClean="0"/>
            </a:br>
            <a:r>
              <a:rPr lang="en-US" dirty="0" smtClean="0"/>
              <a:t>Literature review</a:t>
            </a:r>
            <a:br>
              <a:rPr lang="en-US" dirty="0" smtClean="0"/>
            </a:br>
            <a:r>
              <a:rPr lang="en-US" dirty="0" smtClean="0"/>
              <a:t>Methodological approach</a:t>
            </a:r>
            <a:br>
              <a:rPr lang="en-US" dirty="0" smtClean="0"/>
            </a:br>
            <a:r>
              <a:rPr lang="en-US" dirty="0" smtClean="0"/>
              <a:t>Results</a:t>
            </a:r>
            <a:br>
              <a:rPr lang="en-US" dirty="0" smtClean="0"/>
            </a:br>
            <a:r>
              <a:rPr lang="en-US" dirty="0" smtClean="0"/>
              <a:t>recommendations</a:t>
            </a:r>
            <a:endParaRPr lang="fr-FR" dirty="0"/>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circle(in)">
                                      <p:cBhvr>
                                        <p:cTn id="7" dur="20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RESULTS 2/4</a:t>
            </a:r>
            <a:endParaRPr lang="fr-FR" dirty="0"/>
          </a:p>
        </p:txBody>
      </p:sp>
      <p:sp>
        <p:nvSpPr>
          <p:cNvPr id="3" name="Espace réservé du contenu 2"/>
          <p:cNvSpPr>
            <a:spLocks noGrp="1"/>
          </p:cNvSpPr>
          <p:nvPr>
            <p:ph idx="1"/>
          </p:nvPr>
        </p:nvSpPr>
        <p:spPr>
          <a:xfrm>
            <a:off x="381000" y="1600200"/>
            <a:ext cx="11525250" cy="5105400"/>
          </a:xfrm>
        </p:spPr>
        <p:txBody>
          <a:bodyPr>
            <a:normAutofit/>
          </a:bodyPr>
          <a:lstStyle/>
          <a:p>
            <a:pPr algn="just">
              <a:lnSpc>
                <a:spcPct val="150000"/>
              </a:lnSpc>
            </a:pPr>
            <a:r>
              <a:rPr lang="en-US" dirty="0" smtClean="0"/>
              <a:t>Government Effectiveness has a negative and significant effect on economic growth because of the quality of public services, the quality of government service and the degree of their independence from political pressures, policies to improve the efficiency of the public sector including budget management, government capacity to solve development problems</a:t>
            </a:r>
          </a:p>
          <a:p>
            <a:pPr algn="just">
              <a:lnSpc>
                <a:spcPct val="150000"/>
              </a:lnSpc>
            </a:pPr>
            <a:r>
              <a:rPr lang="en-US" dirty="0" smtClean="0"/>
              <a:t>The quality of regulation (Regulatory Quality) also has a negative impact on growth because the government's capacity to formulate and put in place strong policies and regulations that promote the private sector are non-existent in these countries.</a:t>
            </a:r>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RESULTS (3/4)</a:t>
            </a:r>
            <a:endParaRPr lang="fr-FR" dirty="0"/>
          </a:p>
        </p:txBody>
      </p:sp>
      <p:sp>
        <p:nvSpPr>
          <p:cNvPr id="3" name="Espace réservé du contenu 2"/>
          <p:cNvSpPr>
            <a:spLocks noGrp="1"/>
          </p:cNvSpPr>
          <p:nvPr>
            <p:ph idx="1"/>
          </p:nvPr>
        </p:nvSpPr>
        <p:spPr/>
        <p:txBody>
          <a:bodyPr/>
          <a:lstStyle/>
          <a:p>
            <a:pPr algn="just">
              <a:lnSpc>
                <a:spcPct val="150000"/>
              </a:lnSpc>
            </a:pPr>
            <a:r>
              <a:rPr lang="en-US" dirty="0" smtClean="0"/>
              <a:t>Rule of Law is another governance problem for these countries as their people have lost confidence in the state because of abuses and authoritarian management, particularly with regard to the implementation of the rule of law. implementation of contracts, property rights, police, and justice, as well as the likelihood of crime and violence.</a:t>
            </a:r>
          </a:p>
          <a:p>
            <a:pPr algn="just">
              <a:lnSpc>
                <a:spcPct val="150000"/>
              </a:lnSpc>
            </a:pPr>
            <a:r>
              <a:rPr lang="en-US" dirty="0" smtClean="0"/>
              <a:t>Corruption (Control of Corruption) has a negative effect on growth because this part of Africa the big corruption is very present because of the oil exploitation and the fact that the circle of the governors only diverted the resources and the Capital leaks are regular which has a very negative influence on growth in these countries.</a:t>
            </a:r>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RESULT 4/4</a:t>
            </a:r>
            <a:endParaRPr lang="fr-FR" dirty="0"/>
          </a:p>
        </p:txBody>
      </p:sp>
      <p:sp>
        <p:nvSpPr>
          <p:cNvPr id="3" name="Espace réservé du contenu 2"/>
          <p:cNvSpPr>
            <a:spLocks noGrp="1"/>
          </p:cNvSpPr>
          <p:nvPr>
            <p:ph idx="1"/>
          </p:nvPr>
        </p:nvSpPr>
        <p:spPr/>
        <p:txBody>
          <a:bodyPr/>
          <a:lstStyle/>
          <a:p>
            <a:pPr algn="just">
              <a:lnSpc>
                <a:spcPct val="150000"/>
              </a:lnSpc>
            </a:pPr>
            <a:r>
              <a:rPr lang="en-US" dirty="0" smtClean="0"/>
              <a:t>IN CONCLUSION The ineffectiveness of the government, the poor quality of the regulation within its countries, the rules of the law are not applied, the corruption very present especially the big corruption with consequences of the exits of currencies of the zone, finally this leads to an increase in claims and expression capacities These results confirm the conclusions of Kaufman et al. (2003), </a:t>
            </a:r>
            <a:r>
              <a:rPr lang="en-US" dirty="0" err="1" smtClean="0"/>
              <a:t>Barro</a:t>
            </a:r>
            <a:r>
              <a:rPr lang="en-US" dirty="0" smtClean="0"/>
              <a:t> and </a:t>
            </a:r>
            <a:r>
              <a:rPr lang="en-US" dirty="0" err="1" smtClean="0"/>
              <a:t>Sala</a:t>
            </a:r>
            <a:r>
              <a:rPr lang="en-US" dirty="0" smtClean="0"/>
              <a:t>-</a:t>
            </a:r>
            <a:r>
              <a:rPr lang="en-US" dirty="0" err="1" smtClean="0"/>
              <a:t>i</a:t>
            </a:r>
            <a:r>
              <a:rPr lang="en-US" dirty="0" smtClean="0"/>
              <a:t>-Martin (1995) and </a:t>
            </a:r>
            <a:r>
              <a:rPr lang="en-US" dirty="0" err="1" smtClean="0"/>
              <a:t>Mankiw</a:t>
            </a:r>
            <a:r>
              <a:rPr lang="en-US" dirty="0" smtClean="0"/>
              <a:t>, </a:t>
            </a:r>
            <a:r>
              <a:rPr lang="en-US" dirty="0" err="1" smtClean="0"/>
              <a:t>Romer</a:t>
            </a:r>
            <a:r>
              <a:rPr lang="en-US" dirty="0" smtClean="0"/>
              <a:t> and Weil (1992).</a:t>
            </a:r>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err="1" smtClean="0">
                <a:latin typeface="Times New Roman" panose="02020603050405020304" pitchFamily="18" charset="0"/>
                <a:cs typeface="Times New Roman" pitchFamily="18" charset="0"/>
              </a:rPr>
              <a:t>Recommendations</a:t>
            </a:r>
            <a:r>
              <a:rPr lang="fr-FR" b="1" dirty="0" smtClean="0">
                <a:latin typeface="Times New Roman" panose="02020603050405020304" pitchFamily="18" charset="0"/>
                <a:cs typeface="Times New Roman" pitchFamily="18" charset="0"/>
              </a:rPr>
              <a:t> </a:t>
            </a:r>
            <a:endParaRPr lang="fr-FR" dirty="0"/>
          </a:p>
        </p:txBody>
      </p:sp>
      <p:sp>
        <p:nvSpPr>
          <p:cNvPr id="3" name="Espace réservé du contenu 2"/>
          <p:cNvSpPr>
            <a:spLocks noGrp="1"/>
          </p:cNvSpPr>
          <p:nvPr>
            <p:ph idx="1"/>
          </p:nvPr>
        </p:nvSpPr>
        <p:spPr>
          <a:xfrm>
            <a:off x="390525" y="1352550"/>
            <a:ext cx="11553825" cy="5219700"/>
          </a:xfrm>
        </p:spPr>
        <p:txBody>
          <a:bodyPr>
            <a:normAutofit/>
          </a:bodyPr>
          <a:lstStyle/>
          <a:p>
            <a:pPr marL="400050" indent="-400050" algn="just">
              <a:lnSpc>
                <a:spcPct val="150000"/>
              </a:lnSpc>
              <a:buNone/>
            </a:pPr>
            <a:r>
              <a:rPr lang="en-US" dirty="0" smtClean="0"/>
              <a:t>The fight against corruption as it undermines the smooth functioning of markets and the efficiency of administration and justice. It degrades the image of the area to investors and hinders investment initiatives</a:t>
            </a:r>
          </a:p>
          <a:p>
            <a:pPr marL="400050" indent="-400050" algn="just">
              <a:lnSpc>
                <a:spcPct val="150000"/>
              </a:lnSpc>
              <a:buNone/>
            </a:pPr>
            <a:r>
              <a:rPr lang="en-US" dirty="0" smtClean="0"/>
              <a:t>The establishment of strong and sustainable institutions to promote good governance, democratic alternation, efficient social justice and restore confidence between the people and their leaders;</a:t>
            </a:r>
            <a:endParaRPr lang="fr-FR" i="1" dirty="0" smtClean="0">
              <a:latin typeface="Times New Roman" panose="02020603050405020304" pitchFamily="18" charset="0"/>
              <a:cs typeface="Times New Roman" panose="02020603050405020304" pitchFamily="18" charset="0"/>
            </a:endParaRPr>
          </a:p>
          <a:p>
            <a:pPr marL="400050" indent="-400050" algn="just">
              <a:lnSpc>
                <a:spcPct val="150000"/>
              </a:lnSpc>
              <a:buNone/>
            </a:pPr>
            <a:r>
              <a:rPr lang="en-US" dirty="0" smtClean="0"/>
              <a:t>Put in place policies to improve the efficiency of the public sector including budget management, increase the capacity of the government to solve development problems, improve the quality of infrastructure necessary for business development;</a:t>
            </a:r>
            <a:endParaRPr lang="fr-FR" i="1" dirty="0" smtClean="0">
              <a:latin typeface="Times New Roman" panose="02020603050405020304" pitchFamily="18" charset="0"/>
              <a:cs typeface="Times New Roman" panose="02020603050405020304" pitchFamily="18" charset="0"/>
            </a:endParaRPr>
          </a:p>
          <a:p>
            <a:pPr marL="400050" indent="-400050">
              <a:buAutoNum type="romanLcParenBoth"/>
            </a:pPr>
            <a:endParaRPr lang="fr-FR" i="1" dirty="0" smtClean="0">
              <a:latin typeface="Times New Roman" panose="02020603050405020304" pitchFamily="18" charset="0"/>
              <a:cs typeface="Times New Roman" panose="02020603050405020304" pitchFamily="18" charset="0"/>
            </a:endParaRPr>
          </a:p>
          <a:p>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a:lnSpc>
                <a:spcPct val="150000"/>
              </a:lnSpc>
            </a:pPr>
            <a:r>
              <a:rPr lang="en-US" dirty="0" smtClean="0"/>
              <a:t>promote the private sector including consistency and predictability in the interpretation of laws and regulations, distortions and complexity of the tax system, unfair competitive practices, heaviness administrative regulations, the ease of doing business and the rigidity of labor legislation;</a:t>
            </a:r>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04900" y="2292094"/>
            <a:ext cx="10096500" cy="3022856"/>
          </a:xfrm>
        </p:spPr>
        <p:txBody>
          <a:bodyPr>
            <a:normAutofit fontScale="90000"/>
          </a:bodyPr>
          <a:lstStyle/>
          <a:p>
            <a:pPr algn="ctr">
              <a:lnSpc>
                <a:spcPct val="150000"/>
              </a:lnSpc>
            </a:pPr>
            <a:r>
              <a:rPr lang="en-US" dirty="0" smtClean="0">
                <a:solidFill>
                  <a:srgbClr val="15A74D"/>
                </a:solidFill>
              </a:rPr>
              <a:t>THANK YOU FOR YOUR KIND ATTENTION </a:t>
            </a:r>
            <a:r>
              <a:rPr lang="fr-FR"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Times New Roman" pitchFamily="18" charset="0"/>
                <a:ea typeface="Calibri"/>
                <a:cs typeface="Times New Roman" pitchFamily="18" charset="0"/>
              </a:rPr>
              <a:t/>
            </a:r>
            <a:br>
              <a:rPr lang="fr-FR"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latin typeface="Times New Roman" pitchFamily="18" charset="0"/>
                <a:ea typeface="Calibri"/>
                <a:cs typeface="Times New Roman" pitchFamily="18" charset="0"/>
              </a:rPr>
            </a:br>
            <a:endParaRPr lang="fr-FR" dirty="0">
              <a:solidFill>
                <a:srgbClr val="FFFF00"/>
              </a:solidFill>
            </a:endParaRPr>
          </a:p>
        </p:txBody>
      </p:sp>
      <p:sp>
        <p:nvSpPr>
          <p:cNvPr id="3" name="Sous-titre 2"/>
          <p:cNvSpPr>
            <a:spLocks noGrp="1"/>
          </p:cNvSpPr>
          <p:nvPr>
            <p:ph type="subTitle" idx="1"/>
          </p:nvPr>
        </p:nvSpPr>
        <p:spPr>
          <a:xfrm>
            <a:off x="1104898" y="5562599"/>
            <a:ext cx="10096501" cy="295275"/>
          </a:xfrm>
        </p:spPr>
        <p:txBody>
          <a:bodyPr>
            <a:normAutofit fontScale="92500" lnSpcReduction="20000"/>
          </a:bodyPr>
          <a:lstStyle/>
          <a:p>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INTRODUCTION</a:t>
            </a:r>
            <a:endParaRPr lang="fr-FR" dirty="0"/>
          </a:p>
        </p:txBody>
      </p:sp>
      <p:sp>
        <p:nvSpPr>
          <p:cNvPr id="3" name="Espace réservé du contenu 2"/>
          <p:cNvSpPr>
            <a:spLocks noGrp="1"/>
          </p:cNvSpPr>
          <p:nvPr>
            <p:ph idx="1"/>
          </p:nvPr>
        </p:nvSpPr>
        <p:spPr>
          <a:xfrm>
            <a:off x="304800" y="1419225"/>
            <a:ext cx="11601450" cy="4943475"/>
          </a:xfrm>
        </p:spPr>
        <p:txBody>
          <a:bodyPr>
            <a:normAutofit lnSpcReduction="10000"/>
          </a:bodyPr>
          <a:lstStyle/>
          <a:p>
            <a:pPr>
              <a:lnSpc>
                <a:spcPct val="150000"/>
              </a:lnSpc>
            </a:pPr>
            <a:r>
              <a:rPr lang="fr-FR" sz="2400" dirty="0" smtClean="0"/>
              <a:t>.</a:t>
            </a:r>
            <a:r>
              <a:rPr lang="en-US" sz="2400" dirty="0" smtClean="0"/>
              <a:t> This article deals with governance and its effect on the economic growth of the countries of the CEMAC zone.</a:t>
            </a:r>
            <a:br>
              <a:rPr lang="en-US" sz="2400" dirty="0" smtClean="0"/>
            </a:br>
            <a:r>
              <a:rPr lang="en-US" sz="2400" dirty="0" smtClean="0"/>
              <a:t>               on the one hand, that "good governance" positively influences growth in the CEMAC zone and,</a:t>
            </a:r>
            <a:br>
              <a:rPr lang="en-US" sz="2400" dirty="0" smtClean="0"/>
            </a:br>
            <a:r>
              <a:rPr lang="en-US" sz="2400" dirty="0" smtClean="0"/>
              <a:t>              on the other hand, that these countries have every interest in initiating governance reforms to improve their economic growth and develop their economies.</a:t>
            </a:r>
            <a:br>
              <a:rPr lang="en-US" sz="2400" dirty="0" smtClean="0"/>
            </a:br>
            <a:r>
              <a:rPr lang="en-US" sz="2400" dirty="0" smtClean="0"/>
              <a:t>in view of the high volatility of oil prices, on which they depend, and the trend towards global energy transition</a:t>
            </a:r>
            <a:endParaRPr lang="fr-FR" sz="2400" dirty="0" smtClean="0"/>
          </a:p>
          <a:p>
            <a:pPr algn="just">
              <a:lnSpc>
                <a:spcPct val="150000"/>
              </a:lnSpc>
            </a:pPr>
            <a:endParaRPr lang="fr-FR" sz="2400" dirty="0"/>
          </a:p>
        </p:txBody>
      </p:sp>
      <p:cxnSp>
        <p:nvCxnSpPr>
          <p:cNvPr id="5" name="Connecteur droit avec flèche 4"/>
          <p:cNvCxnSpPr/>
          <p:nvPr/>
        </p:nvCxnSpPr>
        <p:spPr>
          <a:xfrm>
            <a:off x="514350" y="2771775"/>
            <a:ext cx="1704975" cy="19050"/>
          </a:xfrm>
          <a:prstGeom prst="straightConnector1">
            <a:avLst/>
          </a:prstGeom>
          <a:ln>
            <a:solidFill>
              <a:srgbClr val="FF0000"/>
            </a:solidFill>
            <a:tailEnd type="arrow"/>
          </a:ln>
        </p:spPr>
        <p:style>
          <a:lnRef idx="3">
            <a:schemeClr val="accent4"/>
          </a:lnRef>
          <a:fillRef idx="0">
            <a:schemeClr val="accent4"/>
          </a:fillRef>
          <a:effectRef idx="2">
            <a:schemeClr val="accent4"/>
          </a:effectRef>
          <a:fontRef idx="minor">
            <a:schemeClr val="tx1"/>
          </a:fontRef>
        </p:style>
      </p:cxnSp>
      <p:cxnSp>
        <p:nvCxnSpPr>
          <p:cNvPr id="7" name="Connecteur droit avec flèche 6"/>
          <p:cNvCxnSpPr/>
          <p:nvPr/>
        </p:nvCxnSpPr>
        <p:spPr>
          <a:xfrm>
            <a:off x="438150" y="3876675"/>
            <a:ext cx="1704975" cy="19050"/>
          </a:xfrm>
          <a:prstGeom prst="straightConnector1">
            <a:avLst/>
          </a:prstGeom>
          <a:ln>
            <a:solidFill>
              <a:srgbClr val="00B050"/>
            </a:solidFill>
            <a:tailEnd type="arrow"/>
          </a:ln>
        </p:spPr>
        <p:style>
          <a:lnRef idx="3">
            <a:schemeClr val="accent4"/>
          </a:lnRef>
          <a:fillRef idx="0">
            <a:schemeClr val="accent4"/>
          </a:fillRef>
          <a:effectRef idx="2">
            <a:schemeClr val="accent4"/>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400" dirty="0" err="1" smtClean="0"/>
              <a:t>Research</a:t>
            </a:r>
            <a:r>
              <a:rPr lang="fr-FR" sz="4400" dirty="0" smtClean="0"/>
              <a:t> </a:t>
            </a:r>
            <a:r>
              <a:rPr lang="fr-FR" sz="4400" dirty="0" err="1" smtClean="0"/>
              <a:t>problem</a:t>
            </a:r>
            <a:r>
              <a:rPr lang="fr-FR" sz="4400" dirty="0" smtClean="0"/>
              <a:t> </a:t>
            </a:r>
            <a:r>
              <a:rPr lang="fr-FR" sz="4400" b="1" dirty="0" smtClean="0"/>
              <a:t>(1/3)</a:t>
            </a:r>
            <a:endParaRPr lang="fr-FR" sz="4400" dirty="0"/>
          </a:p>
        </p:txBody>
      </p:sp>
      <p:sp>
        <p:nvSpPr>
          <p:cNvPr id="3" name="Espace réservé du contenu 2"/>
          <p:cNvSpPr>
            <a:spLocks noGrp="1"/>
          </p:cNvSpPr>
          <p:nvPr>
            <p:ph idx="1"/>
          </p:nvPr>
        </p:nvSpPr>
        <p:spPr>
          <a:xfrm>
            <a:off x="800100" y="1600200"/>
            <a:ext cx="10610850" cy="4572000"/>
          </a:xfrm>
        </p:spPr>
        <p:txBody>
          <a:bodyPr/>
          <a:lstStyle/>
          <a:p>
            <a:endParaRPr lang="en-US" dirty="0" smtClean="0"/>
          </a:p>
          <a:p>
            <a:pPr algn="just">
              <a:lnSpc>
                <a:spcPct val="150000"/>
              </a:lnSpc>
            </a:pPr>
            <a:r>
              <a:rPr lang="en-US" sz="2400" dirty="0" smtClean="0">
                <a:solidFill>
                  <a:srgbClr val="FF0000"/>
                </a:solidFill>
              </a:rPr>
              <a:t>Research Question</a:t>
            </a:r>
            <a:r>
              <a:rPr lang="en-US" sz="2400" dirty="0" smtClean="0"/>
              <a:t>: What is the relationship between governance indicators and the economic performance of resource exporting countries in the CEMAC zone?</a:t>
            </a:r>
            <a:endParaRPr lang="fr-FR" sz="24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400" dirty="0" err="1" smtClean="0"/>
              <a:t>Research</a:t>
            </a:r>
            <a:r>
              <a:rPr lang="fr-FR" sz="4400" dirty="0" smtClean="0"/>
              <a:t> </a:t>
            </a:r>
            <a:r>
              <a:rPr lang="fr-FR" sz="4400" dirty="0" err="1" smtClean="0"/>
              <a:t>problem</a:t>
            </a:r>
            <a:r>
              <a:rPr lang="fr-FR" sz="4400" dirty="0" smtClean="0"/>
              <a:t> </a:t>
            </a:r>
            <a:r>
              <a:rPr lang="fr-FR" sz="4400" b="1" dirty="0" smtClean="0"/>
              <a:t>(2/3)</a:t>
            </a:r>
            <a:endParaRPr lang="fr-FR" sz="4400" dirty="0"/>
          </a:p>
        </p:txBody>
      </p:sp>
      <p:sp>
        <p:nvSpPr>
          <p:cNvPr id="3" name="Espace réservé du contenu 2"/>
          <p:cNvSpPr>
            <a:spLocks noGrp="1"/>
          </p:cNvSpPr>
          <p:nvPr>
            <p:ph idx="1"/>
          </p:nvPr>
        </p:nvSpPr>
        <p:spPr>
          <a:xfrm>
            <a:off x="323849" y="1600199"/>
            <a:ext cx="11553825" cy="5076825"/>
          </a:xfrm>
        </p:spPr>
        <p:txBody>
          <a:bodyPr>
            <a:normAutofit/>
          </a:bodyPr>
          <a:lstStyle/>
          <a:p>
            <a:pPr algn="just">
              <a:lnSpc>
                <a:spcPct val="150000"/>
              </a:lnSpc>
            </a:pPr>
            <a:r>
              <a:rPr lang="fr-FR" sz="2800" dirty="0" smtClean="0"/>
              <a:t>.</a:t>
            </a:r>
            <a:r>
              <a:rPr lang="en-US" sz="2800" dirty="0" smtClean="0"/>
              <a:t> </a:t>
            </a:r>
            <a:r>
              <a:rPr lang="en-US" sz="2800" dirty="0" smtClean="0">
                <a:solidFill>
                  <a:srgbClr val="FF0000"/>
                </a:solidFill>
              </a:rPr>
              <a:t>Research objective</a:t>
            </a:r>
            <a:r>
              <a:rPr lang="en-US" sz="2800" dirty="0" smtClean="0"/>
              <a:t>: to assess respectively the impact that the six Kaufman indicators can have (the effectiveness of the government, the quality of the regulation, the rules of law, the political stability and the violence, the capacities demands and expression and the control of corruption) on the economic growth of these countries</a:t>
            </a:r>
            <a:endParaRPr lang="fr-FR" sz="28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400" dirty="0" err="1" smtClean="0"/>
              <a:t>Research</a:t>
            </a:r>
            <a:r>
              <a:rPr lang="fr-FR" sz="4400" dirty="0" smtClean="0"/>
              <a:t> </a:t>
            </a:r>
            <a:r>
              <a:rPr lang="fr-FR" sz="4400" dirty="0" err="1" smtClean="0"/>
              <a:t>problem</a:t>
            </a:r>
            <a:r>
              <a:rPr lang="fr-FR" sz="4400" dirty="0" smtClean="0"/>
              <a:t> </a:t>
            </a:r>
            <a:r>
              <a:rPr lang="fr-FR" sz="4400" b="1" dirty="0" smtClean="0"/>
              <a:t>(3/3)</a:t>
            </a:r>
            <a:endParaRPr lang="fr-FR" sz="4400" dirty="0"/>
          </a:p>
        </p:txBody>
      </p:sp>
      <p:sp>
        <p:nvSpPr>
          <p:cNvPr id="3" name="Espace réservé du contenu 2"/>
          <p:cNvSpPr>
            <a:spLocks noGrp="1"/>
          </p:cNvSpPr>
          <p:nvPr>
            <p:ph idx="1"/>
          </p:nvPr>
        </p:nvSpPr>
        <p:spPr>
          <a:xfrm>
            <a:off x="257175" y="1600200"/>
            <a:ext cx="11649075" cy="4572000"/>
          </a:xfrm>
        </p:spPr>
        <p:txBody>
          <a:bodyPr>
            <a:normAutofit/>
          </a:bodyPr>
          <a:lstStyle/>
          <a:p>
            <a:pPr>
              <a:lnSpc>
                <a:spcPct val="150000"/>
              </a:lnSpc>
            </a:pPr>
            <a:r>
              <a:rPr lang="fr-FR" sz="2400" dirty="0" smtClean="0"/>
              <a:t>.</a:t>
            </a:r>
            <a:r>
              <a:rPr lang="en-US" sz="2400" dirty="0" smtClean="0"/>
              <a:t> </a:t>
            </a:r>
            <a:r>
              <a:rPr lang="en-US" sz="2400" dirty="0" smtClean="0">
                <a:solidFill>
                  <a:srgbClr val="FF0000"/>
                </a:solidFill>
              </a:rPr>
              <a:t>Interest and justification:</a:t>
            </a:r>
            <a:r>
              <a:rPr lang="en-US" sz="2400" dirty="0" smtClean="0"/>
              <a:t/>
            </a:r>
            <a:br>
              <a:rPr lang="en-US" sz="2400" dirty="0" smtClean="0"/>
            </a:br>
            <a:r>
              <a:rPr lang="en-US" sz="2400" dirty="0" smtClean="0"/>
              <a:t>bring together in the same field of economic analysis the six indicators of governance and see their effect.</a:t>
            </a:r>
            <a:br>
              <a:rPr lang="en-US" sz="2400" dirty="0" smtClean="0"/>
            </a:br>
            <a:r>
              <a:rPr lang="en-US" sz="2400" dirty="0" smtClean="0"/>
              <a:t>The case of the countries of the CEMAC zone is interesting for more than one reason. Indeed, despite the abundant natural resources that these countries have, they continue to suffer from underdevelopment problems.</a:t>
            </a:r>
            <a:endParaRPr lang="fr-FR" sz="24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err="1" smtClean="0"/>
              <a:t>Some</a:t>
            </a:r>
            <a:r>
              <a:rPr lang="fr-FR" dirty="0" smtClean="0"/>
              <a:t> </a:t>
            </a:r>
            <a:r>
              <a:rPr lang="fr-FR" dirty="0" err="1" smtClean="0"/>
              <a:t>stylized</a:t>
            </a:r>
            <a:r>
              <a:rPr lang="fr-FR" dirty="0" smtClean="0"/>
              <a:t> </a:t>
            </a:r>
            <a:r>
              <a:rPr lang="fr-FR" dirty="0" err="1" smtClean="0"/>
              <a:t>facts</a:t>
            </a:r>
            <a:r>
              <a:rPr lang="fr-FR" dirty="0" smtClean="0"/>
              <a:t> (1/7)</a:t>
            </a:r>
            <a:br>
              <a:rPr lang="fr-FR" dirty="0" smtClean="0"/>
            </a:br>
            <a:endParaRPr lang="fr-FR" dirty="0"/>
          </a:p>
        </p:txBody>
      </p:sp>
      <p:graphicFrame>
        <p:nvGraphicFramePr>
          <p:cNvPr id="4" name="Espace réservé du contenu 3"/>
          <p:cNvGraphicFramePr>
            <a:graphicFrameLocks noGrp="1"/>
          </p:cNvGraphicFramePr>
          <p:nvPr>
            <p:ph idx="1"/>
          </p:nvPr>
        </p:nvGraphicFramePr>
        <p:xfrm>
          <a:off x="257174" y="1600192"/>
          <a:ext cx="11477626" cy="4622568"/>
        </p:xfrm>
        <a:graphic>
          <a:graphicData uri="http://schemas.openxmlformats.org/drawingml/2006/table">
            <a:tbl>
              <a:tblPr firstRow="1" bandRow="1">
                <a:tableStyleId>{5C22544A-7EE6-4342-B048-85BDC9FD1C3A}</a:tableStyleId>
              </a:tblPr>
              <a:tblGrid>
                <a:gridCol w="5738813"/>
                <a:gridCol w="5738813"/>
              </a:tblGrid>
              <a:tr h="548879">
                <a:tc>
                  <a:txBody>
                    <a:bodyPr/>
                    <a:lstStyle/>
                    <a:p>
                      <a:pPr algn="ctr">
                        <a:lnSpc>
                          <a:spcPct val="150000"/>
                        </a:lnSpc>
                        <a:spcAft>
                          <a:spcPts val="0"/>
                        </a:spcAft>
                      </a:pPr>
                      <a:r>
                        <a:rPr lang="fr-FR" sz="1800" b="1" dirty="0" smtClean="0">
                          <a:solidFill>
                            <a:schemeClr val="tx2"/>
                          </a:solidFill>
                          <a:latin typeface="Century Schoolbook"/>
                          <a:ea typeface="Calibri"/>
                          <a:cs typeface="Times New Roman"/>
                        </a:rPr>
                        <a:t>COUNTRY</a:t>
                      </a:r>
                      <a:endParaRPr lang="fr-FR" sz="1800" b="1" dirty="0">
                        <a:solidFill>
                          <a:schemeClr val="tx2"/>
                        </a:solidFill>
                        <a:latin typeface="Calibri"/>
                        <a:ea typeface="Calibri"/>
                        <a:cs typeface="Times New Roman"/>
                      </a:endParaRPr>
                    </a:p>
                  </a:txBody>
                  <a:tcPr marL="68580" marR="68580" marT="0" marB="0">
                    <a:blipFill>
                      <a:blip r:embed="rId2"/>
                      <a:tile tx="0" ty="0" sx="100000" sy="100000" flip="none" algn="tl"/>
                    </a:blipFill>
                  </a:tcPr>
                </a:tc>
                <a:tc>
                  <a:txBody>
                    <a:bodyPr/>
                    <a:lstStyle/>
                    <a:p>
                      <a:pPr marL="0" marR="0" indent="0" algn="ctr" defTabSz="914400" rtl="0" eaLnBrk="1" fontAlgn="auto" latinLnBrk="0" hangingPunct="1">
                        <a:lnSpc>
                          <a:spcPct val="150000"/>
                        </a:lnSpc>
                        <a:spcBef>
                          <a:spcPts val="0"/>
                        </a:spcBef>
                        <a:spcAft>
                          <a:spcPts val="0"/>
                        </a:spcAft>
                        <a:buClrTx/>
                        <a:buSzTx/>
                        <a:buFontTx/>
                        <a:buNone/>
                        <a:tabLst/>
                        <a:defRPr/>
                      </a:pPr>
                      <a:r>
                        <a:rPr lang="fr-FR" dirty="0" err="1" smtClean="0">
                          <a:solidFill>
                            <a:schemeClr val="tx2">
                              <a:lumMod val="95000"/>
                              <a:lumOff val="5000"/>
                            </a:schemeClr>
                          </a:solidFill>
                        </a:rPr>
                        <a:t>proven</a:t>
                      </a:r>
                      <a:r>
                        <a:rPr lang="fr-FR" dirty="0" smtClean="0">
                          <a:solidFill>
                            <a:schemeClr val="tx2">
                              <a:lumMod val="95000"/>
                              <a:lumOff val="5000"/>
                            </a:schemeClr>
                          </a:solidFill>
                        </a:rPr>
                        <a:t> </a:t>
                      </a:r>
                      <a:r>
                        <a:rPr lang="fr-FR" dirty="0" err="1" smtClean="0">
                          <a:solidFill>
                            <a:schemeClr val="tx2">
                              <a:lumMod val="95000"/>
                              <a:lumOff val="5000"/>
                            </a:schemeClr>
                          </a:solidFill>
                        </a:rPr>
                        <a:t>reserves</a:t>
                      </a:r>
                      <a:r>
                        <a:rPr lang="fr-FR" dirty="0" smtClean="0">
                          <a:solidFill>
                            <a:schemeClr val="tx2">
                              <a:lumMod val="95000"/>
                              <a:lumOff val="5000"/>
                            </a:schemeClr>
                          </a:solidFill>
                        </a:rPr>
                        <a:t> (in barrels)</a:t>
                      </a:r>
                    </a:p>
                    <a:p>
                      <a:pPr algn="ctr">
                        <a:lnSpc>
                          <a:spcPct val="150000"/>
                        </a:lnSpc>
                        <a:spcAft>
                          <a:spcPts val="0"/>
                        </a:spcAft>
                      </a:pPr>
                      <a:endParaRPr lang="fr-FR" sz="1800" b="1" dirty="0">
                        <a:solidFill>
                          <a:schemeClr val="tx2"/>
                        </a:solidFill>
                        <a:latin typeface="Calibri"/>
                        <a:ea typeface="Calibri"/>
                        <a:cs typeface="Times New Roman"/>
                      </a:endParaRPr>
                    </a:p>
                  </a:txBody>
                  <a:tcPr marL="68580" marR="68580" marT="0" marB="0">
                    <a:blipFill>
                      <a:blip r:embed="rId2"/>
                      <a:tile tx="0" ty="0" sx="100000" sy="100000" flip="none" algn="tl"/>
                    </a:blipFill>
                  </a:tcPr>
                </a:tc>
              </a:tr>
              <a:tr h="548879">
                <a:tc>
                  <a:txBody>
                    <a:bodyPr/>
                    <a:lstStyle/>
                    <a:p>
                      <a:pPr algn="ctr">
                        <a:lnSpc>
                          <a:spcPct val="150000"/>
                        </a:lnSpc>
                        <a:spcAft>
                          <a:spcPts val="0"/>
                        </a:spcAft>
                      </a:pPr>
                      <a:r>
                        <a:rPr lang="fr-FR" sz="1800" b="1" dirty="0">
                          <a:solidFill>
                            <a:schemeClr val="tx2"/>
                          </a:solidFill>
                          <a:latin typeface="Century Schoolbook"/>
                          <a:ea typeface="Times New Roman"/>
                          <a:cs typeface="Times New Roman"/>
                        </a:rPr>
                        <a:t>Gabon</a:t>
                      </a:r>
                      <a:endParaRPr lang="fr-FR" sz="1800" b="1" dirty="0">
                        <a:solidFill>
                          <a:schemeClr val="tx2"/>
                        </a:solidFill>
                        <a:latin typeface="Calibri"/>
                        <a:ea typeface="Calibri"/>
                        <a:cs typeface="Times New Roman"/>
                      </a:endParaRPr>
                    </a:p>
                  </a:txBody>
                  <a:tcPr marL="68580" marR="68580" marT="0" marB="0">
                    <a:blipFill>
                      <a:blip r:embed="rId2"/>
                      <a:tile tx="0" ty="0" sx="100000" sy="100000" flip="none" algn="tl"/>
                    </a:blipFill>
                  </a:tcPr>
                </a:tc>
                <a:tc>
                  <a:txBody>
                    <a:bodyPr/>
                    <a:lstStyle/>
                    <a:p>
                      <a:pPr algn="ctr">
                        <a:lnSpc>
                          <a:spcPct val="150000"/>
                        </a:lnSpc>
                        <a:spcAft>
                          <a:spcPts val="0"/>
                        </a:spcAft>
                      </a:pPr>
                      <a:r>
                        <a:rPr lang="fr-FR" sz="1800" b="1">
                          <a:solidFill>
                            <a:schemeClr val="tx2"/>
                          </a:solidFill>
                          <a:latin typeface="Century Schoolbook"/>
                          <a:ea typeface="Calibri"/>
                          <a:cs typeface="Times New Roman"/>
                        </a:rPr>
                        <a:t>2, 000, 000,000</a:t>
                      </a:r>
                      <a:endParaRPr lang="fr-FR" sz="1800" b="1">
                        <a:solidFill>
                          <a:schemeClr val="tx2"/>
                        </a:solidFill>
                        <a:latin typeface="Calibri"/>
                        <a:ea typeface="Calibri"/>
                        <a:cs typeface="Times New Roman"/>
                      </a:endParaRPr>
                    </a:p>
                  </a:txBody>
                  <a:tcPr marL="68580" marR="68580" marT="0" marB="0">
                    <a:blipFill>
                      <a:blip r:embed="rId2"/>
                      <a:tile tx="0" ty="0" sx="100000" sy="100000" flip="none" algn="tl"/>
                    </a:blipFill>
                  </a:tcPr>
                </a:tc>
              </a:tr>
              <a:tr h="548879">
                <a:tc>
                  <a:txBody>
                    <a:bodyPr/>
                    <a:lstStyle/>
                    <a:p>
                      <a:pPr algn="ctr">
                        <a:lnSpc>
                          <a:spcPct val="150000"/>
                        </a:lnSpc>
                        <a:spcAft>
                          <a:spcPts val="0"/>
                        </a:spcAft>
                      </a:pPr>
                      <a:r>
                        <a:rPr lang="fr-FR" sz="1800" b="1" dirty="0">
                          <a:solidFill>
                            <a:schemeClr val="tx2"/>
                          </a:solidFill>
                          <a:latin typeface="Century Schoolbook"/>
                          <a:ea typeface="Times New Roman"/>
                          <a:cs typeface="Times New Roman"/>
                        </a:rPr>
                        <a:t>Congo</a:t>
                      </a:r>
                      <a:endParaRPr lang="fr-FR" sz="1800" b="1" dirty="0">
                        <a:solidFill>
                          <a:schemeClr val="tx2"/>
                        </a:solidFill>
                        <a:latin typeface="Calibri"/>
                        <a:ea typeface="Calibri"/>
                        <a:cs typeface="Times New Roman"/>
                      </a:endParaRPr>
                    </a:p>
                  </a:txBody>
                  <a:tcPr marL="68580" marR="68580" marT="0" marB="0">
                    <a:blipFill>
                      <a:blip r:embed="rId2"/>
                      <a:tile tx="0" ty="0" sx="100000" sy="100000" flip="none" algn="tl"/>
                    </a:blipFill>
                  </a:tcPr>
                </a:tc>
                <a:tc>
                  <a:txBody>
                    <a:bodyPr/>
                    <a:lstStyle/>
                    <a:p>
                      <a:pPr algn="ctr">
                        <a:lnSpc>
                          <a:spcPct val="150000"/>
                        </a:lnSpc>
                        <a:spcAft>
                          <a:spcPts val="0"/>
                        </a:spcAft>
                      </a:pPr>
                      <a:r>
                        <a:rPr lang="fr-FR" sz="1800" b="1">
                          <a:solidFill>
                            <a:schemeClr val="tx2"/>
                          </a:solidFill>
                          <a:latin typeface="Century Schoolbook"/>
                          <a:ea typeface="Calibri"/>
                          <a:cs typeface="Times New Roman"/>
                        </a:rPr>
                        <a:t>1, 600, 000,000</a:t>
                      </a:r>
                      <a:endParaRPr lang="fr-FR" sz="1800" b="1">
                        <a:solidFill>
                          <a:schemeClr val="tx2"/>
                        </a:solidFill>
                        <a:latin typeface="Calibri"/>
                        <a:ea typeface="Calibri"/>
                        <a:cs typeface="Times New Roman"/>
                      </a:endParaRPr>
                    </a:p>
                  </a:txBody>
                  <a:tcPr marL="68580" marR="68580" marT="0" marB="0">
                    <a:blipFill>
                      <a:blip r:embed="rId2"/>
                      <a:tile tx="0" ty="0" sx="100000" sy="100000" flip="none" algn="tl"/>
                    </a:blipFill>
                  </a:tcPr>
                </a:tc>
              </a:tr>
              <a:tr h="548879">
                <a:tc>
                  <a:txBody>
                    <a:bodyPr/>
                    <a:lstStyle/>
                    <a:p>
                      <a:pPr algn="ctr">
                        <a:lnSpc>
                          <a:spcPct val="150000"/>
                        </a:lnSpc>
                        <a:spcAft>
                          <a:spcPts val="0"/>
                        </a:spcAft>
                      </a:pPr>
                      <a:r>
                        <a:rPr lang="fr-FR" sz="1800" b="1" dirty="0">
                          <a:solidFill>
                            <a:schemeClr val="tx2"/>
                          </a:solidFill>
                          <a:latin typeface="Century Schoolbook"/>
                          <a:ea typeface="Times New Roman"/>
                          <a:cs typeface="Times New Roman"/>
                        </a:rPr>
                        <a:t>Tchad</a:t>
                      </a:r>
                      <a:endParaRPr lang="fr-FR" sz="1800" b="1" dirty="0">
                        <a:solidFill>
                          <a:schemeClr val="tx2"/>
                        </a:solidFill>
                        <a:latin typeface="Calibri"/>
                        <a:ea typeface="Calibri"/>
                        <a:cs typeface="Times New Roman"/>
                      </a:endParaRPr>
                    </a:p>
                  </a:txBody>
                  <a:tcPr marL="68580" marR="68580" marT="0" marB="0">
                    <a:blipFill>
                      <a:blip r:embed="rId2"/>
                      <a:tile tx="0" ty="0" sx="100000" sy="100000" flip="none" algn="tl"/>
                    </a:blipFill>
                  </a:tcPr>
                </a:tc>
                <a:tc>
                  <a:txBody>
                    <a:bodyPr/>
                    <a:lstStyle/>
                    <a:p>
                      <a:pPr algn="ctr">
                        <a:lnSpc>
                          <a:spcPct val="150000"/>
                        </a:lnSpc>
                        <a:spcAft>
                          <a:spcPts val="0"/>
                        </a:spcAft>
                      </a:pPr>
                      <a:r>
                        <a:rPr lang="fr-FR" sz="1800" b="1" dirty="0">
                          <a:solidFill>
                            <a:schemeClr val="tx2"/>
                          </a:solidFill>
                          <a:latin typeface="Century Schoolbook"/>
                          <a:ea typeface="Calibri"/>
                          <a:cs typeface="Times New Roman"/>
                        </a:rPr>
                        <a:t>1, 500, 000,000</a:t>
                      </a:r>
                      <a:endParaRPr lang="fr-FR" sz="1800" b="1" dirty="0">
                        <a:solidFill>
                          <a:schemeClr val="tx2"/>
                        </a:solidFill>
                        <a:latin typeface="Calibri"/>
                        <a:ea typeface="Calibri"/>
                        <a:cs typeface="Times New Roman"/>
                      </a:endParaRPr>
                    </a:p>
                  </a:txBody>
                  <a:tcPr marL="68580" marR="68580" marT="0" marB="0">
                    <a:blipFill>
                      <a:blip r:embed="rId2"/>
                      <a:tile tx="0" ty="0" sx="100000" sy="100000" flip="none" algn="tl"/>
                    </a:blipFill>
                  </a:tcPr>
                </a:tc>
              </a:tr>
              <a:tr h="548879">
                <a:tc>
                  <a:txBody>
                    <a:bodyPr/>
                    <a:lstStyle/>
                    <a:p>
                      <a:pPr algn="ctr">
                        <a:lnSpc>
                          <a:spcPct val="150000"/>
                        </a:lnSpc>
                        <a:spcAft>
                          <a:spcPts val="0"/>
                        </a:spcAft>
                      </a:pPr>
                      <a:r>
                        <a:rPr lang="fr-FR" sz="1800" b="1" dirty="0">
                          <a:solidFill>
                            <a:schemeClr val="tx2"/>
                          </a:solidFill>
                          <a:latin typeface="Century Schoolbook"/>
                          <a:ea typeface="Times New Roman"/>
                          <a:cs typeface="Times New Roman"/>
                        </a:rPr>
                        <a:t>Guinée équatoriale</a:t>
                      </a:r>
                      <a:endParaRPr lang="fr-FR" sz="1800" b="1" dirty="0">
                        <a:solidFill>
                          <a:schemeClr val="tx2"/>
                        </a:solidFill>
                        <a:latin typeface="Calibri"/>
                        <a:ea typeface="Calibri"/>
                        <a:cs typeface="Times New Roman"/>
                      </a:endParaRPr>
                    </a:p>
                  </a:txBody>
                  <a:tcPr marL="68580" marR="68580" marT="0" marB="0">
                    <a:blipFill>
                      <a:blip r:embed="rId2"/>
                      <a:tile tx="0" ty="0" sx="100000" sy="100000" flip="none" algn="tl"/>
                    </a:blipFill>
                  </a:tcPr>
                </a:tc>
                <a:tc>
                  <a:txBody>
                    <a:bodyPr/>
                    <a:lstStyle/>
                    <a:p>
                      <a:pPr algn="ctr">
                        <a:lnSpc>
                          <a:spcPct val="150000"/>
                        </a:lnSpc>
                        <a:spcAft>
                          <a:spcPts val="0"/>
                        </a:spcAft>
                      </a:pPr>
                      <a:r>
                        <a:rPr lang="fr-FR" sz="1800" b="1" dirty="0">
                          <a:solidFill>
                            <a:schemeClr val="tx2"/>
                          </a:solidFill>
                          <a:latin typeface="Century Schoolbook"/>
                          <a:ea typeface="Calibri"/>
                          <a:cs typeface="Times New Roman"/>
                        </a:rPr>
                        <a:t>1, 100, 000,000</a:t>
                      </a:r>
                      <a:endParaRPr lang="fr-FR" sz="1800" b="1" dirty="0">
                        <a:solidFill>
                          <a:schemeClr val="tx2"/>
                        </a:solidFill>
                        <a:latin typeface="Calibri"/>
                        <a:ea typeface="Calibri"/>
                        <a:cs typeface="Times New Roman"/>
                      </a:endParaRPr>
                    </a:p>
                  </a:txBody>
                  <a:tcPr marL="68580" marR="68580" marT="0" marB="0">
                    <a:blipFill>
                      <a:blip r:embed="rId2"/>
                      <a:tile tx="0" ty="0" sx="100000" sy="100000" flip="none" algn="tl"/>
                    </a:blipFill>
                  </a:tcPr>
                </a:tc>
              </a:tr>
              <a:tr h="548879">
                <a:tc>
                  <a:txBody>
                    <a:bodyPr/>
                    <a:lstStyle/>
                    <a:p>
                      <a:pPr algn="ctr">
                        <a:lnSpc>
                          <a:spcPct val="150000"/>
                        </a:lnSpc>
                        <a:spcAft>
                          <a:spcPts val="0"/>
                        </a:spcAft>
                      </a:pPr>
                      <a:r>
                        <a:rPr lang="fr-FR" sz="1800" b="1" dirty="0">
                          <a:solidFill>
                            <a:schemeClr val="tx2"/>
                          </a:solidFill>
                          <a:latin typeface="Century Schoolbook"/>
                          <a:ea typeface="Times New Roman"/>
                          <a:cs typeface="Times New Roman"/>
                        </a:rPr>
                        <a:t>Cameroun</a:t>
                      </a:r>
                      <a:endParaRPr lang="fr-FR" sz="1800" b="1" dirty="0">
                        <a:solidFill>
                          <a:schemeClr val="tx2"/>
                        </a:solidFill>
                        <a:latin typeface="Calibri"/>
                        <a:ea typeface="Calibri"/>
                        <a:cs typeface="Times New Roman"/>
                      </a:endParaRPr>
                    </a:p>
                  </a:txBody>
                  <a:tcPr marL="68580" marR="68580" marT="0" marB="0">
                    <a:blipFill>
                      <a:blip r:embed="rId2"/>
                      <a:tile tx="0" ty="0" sx="100000" sy="100000" flip="none" algn="tl"/>
                    </a:blipFill>
                  </a:tcPr>
                </a:tc>
                <a:tc>
                  <a:txBody>
                    <a:bodyPr/>
                    <a:lstStyle/>
                    <a:p>
                      <a:pPr algn="ctr">
                        <a:lnSpc>
                          <a:spcPct val="150000"/>
                        </a:lnSpc>
                        <a:spcAft>
                          <a:spcPts val="0"/>
                        </a:spcAft>
                      </a:pPr>
                      <a:r>
                        <a:rPr lang="fr-FR" sz="1800" b="1" dirty="0">
                          <a:solidFill>
                            <a:schemeClr val="tx2"/>
                          </a:solidFill>
                          <a:latin typeface="Century Schoolbook"/>
                          <a:ea typeface="Calibri"/>
                          <a:cs typeface="Times New Roman"/>
                        </a:rPr>
                        <a:t>200, 000,000</a:t>
                      </a:r>
                      <a:endParaRPr lang="fr-FR" sz="1800" b="1" dirty="0">
                        <a:solidFill>
                          <a:schemeClr val="tx2"/>
                        </a:solidFill>
                        <a:latin typeface="Calibri"/>
                        <a:ea typeface="Calibri"/>
                        <a:cs typeface="Times New Roman"/>
                      </a:endParaRPr>
                    </a:p>
                  </a:txBody>
                  <a:tcPr marL="68580" marR="68580" marT="0" marB="0">
                    <a:blipFill>
                      <a:blip r:embed="rId2"/>
                      <a:tile tx="0" ty="0" sx="100000" sy="100000" flip="none" algn="tl"/>
                    </a:blipFill>
                  </a:tcPr>
                </a:tc>
              </a:tr>
              <a:tr h="548879">
                <a:tc>
                  <a:txBody>
                    <a:bodyPr/>
                    <a:lstStyle/>
                    <a:p>
                      <a:pPr algn="ctr">
                        <a:lnSpc>
                          <a:spcPct val="150000"/>
                        </a:lnSpc>
                        <a:spcAft>
                          <a:spcPts val="0"/>
                        </a:spcAft>
                      </a:pPr>
                      <a:r>
                        <a:rPr lang="fr-FR" sz="1800" b="1" dirty="0">
                          <a:solidFill>
                            <a:schemeClr val="tx2"/>
                          </a:solidFill>
                          <a:latin typeface="Century Schoolbook"/>
                          <a:ea typeface="Times New Roman"/>
                          <a:cs typeface="Times New Roman"/>
                        </a:rPr>
                        <a:t>République centrafricaine</a:t>
                      </a:r>
                      <a:endParaRPr lang="fr-FR" sz="1800" b="1" dirty="0">
                        <a:solidFill>
                          <a:schemeClr val="tx2"/>
                        </a:solidFill>
                        <a:latin typeface="Calibri"/>
                        <a:ea typeface="Calibri"/>
                        <a:cs typeface="Times New Roman"/>
                      </a:endParaRPr>
                    </a:p>
                  </a:txBody>
                  <a:tcPr marL="68580" marR="68580" marT="0" marB="0">
                    <a:blipFill>
                      <a:blip r:embed="rId2"/>
                      <a:tile tx="0" ty="0" sx="100000" sy="100000" flip="none" algn="tl"/>
                    </a:blipFill>
                  </a:tcPr>
                </a:tc>
                <a:tc>
                  <a:txBody>
                    <a:bodyPr/>
                    <a:lstStyle/>
                    <a:p>
                      <a:pPr algn="ctr">
                        <a:lnSpc>
                          <a:spcPct val="150000"/>
                        </a:lnSpc>
                        <a:spcAft>
                          <a:spcPts val="0"/>
                        </a:spcAft>
                      </a:pPr>
                      <a:r>
                        <a:rPr lang="fr-FR" sz="1800" b="1" dirty="0">
                          <a:solidFill>
                            <a:schemeClr val="tx2"/>
                          </a:solidFill>
                          <a:latin typeface="Century Schoolbook"/>
                          <a:ea typeface="Calibri"/>
                          <a:cs typeface="Times New Roman"/>
                        </a:rPr>
                        <a:t>0</a:t>
                      </a:r>
                      <a:endParaRPr lang="fr-FR" sz="1800" b="1" dirty="0">
                        <a:solidFill>
                          <a:schemeClr val="tx2"/>
                        </a:solidFill>
                        <a:latin typeface="Calibri"/>
                        <a:ea typeface="Calibri"/>
                        <a:cs typeface="Times New Roman"/>
                      </a:endParaRPr>
                    </a:p>
                  </a:txBody>
                  <a:tcPr marL="68580" marR="68580" marT="0" marB="0">
                    <a:blipFill>
                      <a:blip r:embed="rId2"/>
                      <a:tile tx="0" ty="0" sx="100000" sy="100000" flip="none" algn="tl"/>
                    </a:blipFill>
                  </a:tcPr>
                </a:tc>
              </a:tr>
              <a:tr h="548879">
                <a:tc>
                  <a:txBody>
                    <a:bodyPr/>
                    <a:lstStyle/>
                    <a:p>
                      <a:pPr algn="ctr">
                        <a:lnSpc>
                          <a:spcPct val="150000"/>
                        </a:lnSpc>
                        <a:spcAft>
                          <a:spcPts val="0"/>
                        </a:spcAft>
                      </a:pPr>
                      <a:r>
                        <a:rPr lang="fr-FR" sz="1800" b="1" dirty="0">
                          <a:solidFill>
                            <a:schemeClr val="tx2"/>
                          </a:solidFill>
                          <a:latin typeface="Century Schoolbook"/>
                          <a:ea typeface="Times New Roman"/>
                          <a:cs typeface="Times New Roman"/>
                        </a:rPr>
                        <a:t>TOTAL</a:t>
                      </a:r>
                      <a:endParaRPr lang="fr-FR" sz="1800" b="1" dirty="0">
                        <a:solidFill>
                          <a:schemeClr val="tx2"/>
                        </a:solidFill>
                        <a:latin typeface="Calibri"/>
                        <a:ea typeface="Calibri"/>
                        <a:cs typeface="Times New Roman"/>
                      </a:endParaRPr>
                    </a:p>
                  </a:txBody>
                  <a:tcPr marL="68580" marR="68580" marT="0" marB="0">
                    <a:blipFill>
                      <a:blip r:embed="rId2"/>
                      <a:tile tx="0" ty="0" sx="100000" sy="100000" flip="none" algn="tl"/>
                    </a:blipFill>
                  </a:tcPr>
                </a:tc>
                <a:tc>
                  <a:txBody>
                    <a:bodyPr/>
                    <a:lstStyle/>
                    <a:p>
                      <a:pPr algn="ctr">
                        <a:lnSpc>
                          <a:spcPct val="150000"/>
                        </a:lnSpc>
                        <a:spcAft>
                          <a:spcPts val="0"/>
                        </a:spcAft>
                      </a:pPr>
                      <a:r>
                        <a:rPr lang="fr-FR" sz="1800" b="1" dirty="0">
                          <a:solidFill>
                            <a:schemeClr val="tx2"/>
                          </a:solidFill>
                          <a:latin typeface="Century Schoolbook"/>
                          <a:ea typeface="Calibri"/>
                          <a:cs typeface="Times New Roman"/>
                        </a:rPr>
                        <a:t>6, 400, 000,000</a:t>
                      </a:r>
                      <a:endParaRPr lang="fr-FR" sz="1800" b="1" dirty="0">
                        <a:solidFill>
                          <a:schemeClr val="tx2"/>
                        </a:solidFill>
                        <a:latin typeface="Calibri"/>
                        <a:ea typeface="Calibri"/>
                        <a:cs typeface="Times New Roman"/>
                      </a:endParaRPr>
                    </a:p>
                  </a:txBody>
                  <a:tcPr marL="68580" marR="68580" marT="0" marB="0">
                    <a:blipFill>
                      <a:blip r:embed="rId2"/>
                      <a:tile tx="0" ty="0" sx="100000" sy="100000" flip="none" algn="tl"/>
                    </a:blipFill>
                  </a:tcPr>
                </a:tc>
              </a:tr>
            </a:tbl>
          </a:graphicData>
        </a:graphic>
      </p:graphicFrame>
      <p:sp>
        <p:nvSpPr>
          <p:cNvPr id="8" name="Rectangle 7"/>
          <p:cNvSpPr/>
          <p:nvPr/>
        </p:nvSpPr>
        <p:spPr>
          <a:xfrm>
            <a:off x="1117585" y="6273284"/>
            <a:ext cx="3194080" cy="369332"/>
          </a:xfrm>
          <a:prstGeom prst="rect">
            <a:avLst/>
          </a:prstGeom>
        </p:spPr>
        <p:txBody>
          <a:bodyPr wrap="none">
            <a:spAutoFit/>
          </a:bodyPr>
          <a:lstStyle/>
          <a:p>
            <a:r>
              <a:rPr lang="fr-FR" u="sng" dirty="0" smtClean="0"/>
              <a:t>Source</a:t>
            </a:r>
            <a:r>
              <a:rPr lang="fr-FR" dirty="0" smtClean="0"/>
              <a:t> : </a:t>
            </a:r>
            <a:r>
              <a:rPr lang="fr-FR" b="1" u="sng" dirty="0" smtClean="0">
                <a:hlinkClick r:id="rId3"/>
              </a:rPr>
              <a:t>CIA World Factbook</a:t>
            </a:r>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600" fill="hold">
                                          <p:stCondLst>
                                            <p:cond delay="0"/>
                                          </p:stCondLst>
                                        </p:cTn>
                                        <p:tgtEl>
                                          <p:spTgt spid="4"/>
                                        </p:tgtEl>
                                        <p:attrNameLst>
                                          <p:attrName>ppt_x</p:attrName>
                                        </p:attrNameLst>
                                      </p:cBhvr>
                                    </p:anim>
                                    <p:anim from="0" to="-1.0" calcmode="lin" valueType="num">
                                      <p:cBhvr>
                                        <p:cTn id="8" dur="200" decel="50000" autoRev="1" fill="hold">
                                          <p:stCondLst>
                                            <p:cond delay="600"/>
                                          </p:stCondLst>
                                        </p:cTn>
                                        <p:tgtEl>
                                          <p:spTgt spid="4"/>
                                        </p:tgtEl>
                                        <p:attrNameLst>
                                          <p:attrName>xshear</p:attrName>
                                        </p:attrNameLst>
                                      </p:cBhvr>
                                    </p:anim>
                                    <p:animScale>
                                      <p:cBhvr>
                                        <p:cTn id="9" dur="200" decel="100000" autoRev="1" fill="hold">
                                          <p:stCondLst>
                                            <p:cond delay="600"/>
                                          </p:stCondLst>
                                        </p:cTn>
                                        <p:tgtEl>
                                          <p:spTgt spid="4"/>
                                        </p:tgtEl>
                                      </p:cBhvr>
                                      <p:from x="100000" y="100000"/>
                                      <p:to x="80000" y="100000"/>
                                    </p:animScale>
                                    <p:anim by="(#ppt_h/3+#ppt_w*0.1)" calcmode="lin" valueType="num">
                                      <p:cBhvr additive="sum">
                                        <p:cTn id="10"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err="1" smtClean="0"/>
              <a:t>Some</a:t>
            </a:r>
            <a:r>
              <a:rPr lang="fr-FR" dirty="0" smtClean="0"/>
              <a:t> </a:t>
            </a:r>
            <a:r>
              <a:rPr lang="fr-FR" dirty="0" err="1" smtClean="0"/>
              <a:t>stylized</a:t>
            </a:r>
            <a:r>
              <a:rPr lang="fr-FR" dirty="0" smtClean="0"/>
              <a:t> </a:t>
            </a:r>
            <a:r>
              <a:rPr lang="fr-FR" dirty="0" err="1" smtClean="0"/>
              <a:t>facts</a:t>
            </a:r>
            <a:r>
              <a:rPr lang="fr-FR" dirty="0" smtClean="0"/>
              <a:t> (2/7)</a:t>
            </a:r>
            <a:br>
              <a:rPr lang="fr-FR" dirty="0" smtClean="0"/>
            </a:br>
            <a:endParaRPr lang="fr-FR" dirty="0"/>
          </a:p>
        </p:txBody>
      </p:sp>
      <p:graphicFrame>
        <p:nvGraphicFramePr>
          <p:cNvPr id="5" name="Espace réservé du contenu 5"/>
          <p:cNvGraphicFramePr>
            <a:graphicFrameLocks noGrp="1"/>
          </p:cNvGraphicFramePr>
          <p:nvPr>
            <p:ph sz="half" idx="1"/>
          </p:nvPr>
        </p:nvGraphicFramePr>
        <p:xfrm>
          <a:off x="123825" y="1390650"/>
          <a:ext cx="10848975" cy="51435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err="1" smtClean="0"/>
              <a:t>Some</a:t>
            </a:r>
            <a:r>
              <a:rPr lang="fr-FR" dirty="0" smtClean="0"/>
              <a:t> </a:t>
            </a:r>
            <a:r>
              <a:rPr lang="fr-FR" dirty="0" err="1" smtClean="0"/>
              <a:t>stylized</a:t>
            </a:r>
            <a:r>
              <a:rPr lang="fr-FR" dirty="0" smtClean="0"/>
              <a:t> </a:t>
            </a:r>
            <a:r>
              <a:rPr lang="fr-FR" dirty="0" err="1" smtClean="0"/>
              <a:t>facts</a:t>
            </a:r>
            <a:r>
              <a:rPr lang="fr-FR" dirty="0" smtClean="0"/>
              <a:t> (3/7)</a:t>
            </a:r>
            <a:br>
              <a:rPr lang="fr-FR" dirty="0" smtClean="0"/>
            </a:br>
            <a:endParaRPr lang="fr-FR" dirty="0"/>
          </a:p>
        </p:txBody>
      </p:sp>
      <p:graphicFrame>
        <p:nvGraphicFramePr>
          <p:cNvPr id="4" name="Espace réservé du contenu 3"/>
          <p:cNvGraphicFramePr>
            <a:graphicFrameLocks noGrp="1"/>
          </p:cNvGraphicFramePr>
          <p:nvPr>
            <p:ph idx="1"/>
          </p:nvPr>
        </p:nvGraphicFramePr>
        <p:xfrm>
          <a:off x="504825" y="1600200"/>
          <a:ext cx="10582275"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theme/theme1.xml><?xml version="1.0" encoding="utf-8"?>
<a:theme xmlns:a="http://schemas.openxmlformats.org/drawingml/2006/main" name="TF03431380 (2)">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_9411671_TF03431380_TF03431380.potx" id="{3EB80C2F-3DBD-42BA-8FFE-45D13301C271}" vid="{18AA12EE-0616-4C76-8CBB-BEAD487DA71A}"/>
    </a:ext>
  </a:extLst>
</a:theme>
</file>

<file path=ppt/theme/theme2.xml><?xml version="1.0" encoding="utf-8"?>
<a:theme xmlns:a="http://schemas.openxmlformats.org/drawingml/2006/main" name="Thème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CDDBB83-77C1-4099-A0AA-289882E745E2}">
  <ds:schemaRefs>
    <ds:schemaRef ds:uri="http://schemas.microsoft.com/office/2006/metadata/properties"/>
    <ds:schemaRef ds:uri="http://schemas.openxmlformats.org/package/2006/metadata/core-properties"/>
    <ds:schemaRef ds:uri="http://purl.org/dc/dcmitype/"/>
    <ds:schemaRef ds:uri="http://schemas.microsoft.com/office/2006/documentManagement/types"/>
    <ds:schemaRef ds:uri="http://purl.org/dc/terms/"/>
    <ds:schemaRef ds:uri="http://www.w3.org/XML/1998/namespace"/>
    <ds:schemaRef ds:uri="http://purl.org/dc/elements/1.1/"/>
    <ds:schemaRef ds:uri="http://schemas.microsoft.com/office/infopath/2007/PartnerControls"/>
    <ds:schemaRef ds:uri="4873beb7-5857-4685-be1f-d57550cc96cc"/>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Civic</Template>
  <TotalTime>0</TotalTime>
  <Words>1143</Words>
  <Application>Microsoft Office PowerPoint</Application>
  <PresentationFormat>Widescreen</PresentationFormat>
  <Paragraphs>169</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Century Schoolbook</vt:lpstr>
      <vt:lpstr>Euphemia</vt:lpstr>
      <vt:lpstr>Plantagenet Cherokee</vt:lpstr>
      <vt:lpstr>Times New Roman</vt:lpstr>
      <vt:lpstr>Wingdings</vt:lpstr>
      <vt:lpstr>TF03431380 (2)</vt:lpstr>
      <vt:lpstr>  The AUC International Conference for Research on African Challenges (ICRAC), No Poverty, </vt:lpstr>
      <vt:lpstr>Presentation outline</vt:lpstr>
      <vt:lpstr>INTRODUCTION</vt:lpstr>
      <vt:lpstr>Research problem (1/3)</vt:lpstr>
      <vt:lpstr>Research problem (2/3)</vt:lpstr>
      <vt:lpstr>Research problem (3/3)</vt:lpstr>
      <vt:lpstr>Some stylized facts (1/7) </vt:lpstr>
      <vt:lpstr>Some stylized facts (2/7) </vt:lpstr>
      <vt:lpstr>Some stylized facts (3/7) </vt:lpstr>
      <vt:lpstr>Some stylized facts (4/7) </vt:lpstr>
      <vt:lpstr>Some stylized facts (5/7) INFANT MORTALITY </vt:lpstr>
      <vt:lpstr>Some stylized facts (6/7) </vt:lpstr>
      <vt:lpstr>Some stylized facts  (7/7) </vt:lpstr>
      <vt:lpstr>LITERATURE REVIEW (1/2)</vt:lpstr>
      <vt:lpstr>LITERATURE REVIEW (2/2)</vt:lpstr>
      <vt:lpstr>METHODOLOGY  (1/3)</vt:lpstr>
      <vt:lpstr>METHODOLOGY  (2/3)</vt:lpstr>
      <vt:lpstr>METHODOLOGY  (3/3)</vt:lpstr>
      <vt:lpstr>RESULTS (1/4)</vt:lpstr>
      <vt:lpstr>RESULTS 2/4</vt:lpstr>
      <vt:lpstr>RESULTS (3/4)</vt:lpstr>
      <vt:lpstr>RESULT 4/4</vt:lpstr>
      <vt:lpstr>Recommendations </vt:lpstr>
      <vt:lpstr>PowerPoint Presentation</vt:lpstr>
      <vt:lpstr>THANK YOU FOR YOUR KIND ATTENTION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2019-01-21T13:20:26Z</dcterms:created>
  <dcterms:modified xsi:type="dcterms:W3CDTF">2019-12-03T09:22:26Z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